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7" r:id="rId2"/>
    <p:sldId id="268" r:id="rId3"/>
    <p:sldId id="260" r:id="rId4"/>
    <p:sldId id="284" r:id="rId5"/>
    <p:sldId id="285" r:id="rId6"/>
    <p:sldId id="286" r:id="rId7"/>
    <p:sldId id="287" r:id="rId8"/>
    <p:sldId id="267" r:id="rId9"/>
    <p:sldId id="274" r:id="rId10"/>
    <p:sldId id="289" r:id="rId11"/>
    <p:sldId id="291" r:id="rId12"/>
    <p:sldId id="290" r:id="rId13"/>
    <p:sldId id="292" r:id="rId14"/>
    <p:sldId id="293" r:id="rId15"/>
    <p:sldId id="283" r:id="rId16"/>
    <p:sldId id="262" r:id="rId17"/>
    <p:sldId id="273" r:id="rId18"/>
    <p:sldId id="288" r:id="rId19"/>
    <p:sldId id="294" r:id="rId20"/>
    <p:sldId id="261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3ED"/>
    <a:srgbClr val="4AB8ED"/>
    <a:srgbClr val="50B8ED"/>
    <a:srgbClr val="54BEED"/>
    <a:srgbClr val="6AAFD3"/>
    <a:srgbClr val="54B8ED"/>
    <a:srgbClr val="54B8EF"/>
    <a:srgbClr val="50B8E7"/>
    <a:srgbClr val="50AEEF"/>
    <a:srgbClr val="50B8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/>
    <p:restoredTop sz="94672"/>
  </p:normalViewPr>
  <p:slideViewPr>
    <p:cSldViewPr snapToGrid="0" snapToObjects="1">
      <p:cViewPr varScale="1">
        <p:scale>
          <a:sx n="64" d="100"/>
          <a:sy n="64" d="100"/>
        </p:scale>
        <p:origin x="15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N Dodds" userId="d7cfccec-6912-477b-aa14-cb0df8d527b5" providerId="ADAL" clId="{A49D6BC0-6B37-4CE5-9F3A-2B33DCDBFE44}"/>
    <pc:docChg chg="modSld">
      <pc:chgData name="Mrs N Dodds" userId="d7cfccec-6912-477b-aa14-cb0df8d527b5" providerId="ADAL" clId="{A49D6BC0-6B37-4CE5-9F3A-2B33DCDBFE44}" dt="2020-11-25T22:42:41.720" v="1" actId="20577"/>
      <pc:docMkLst>
        <pc:docMk/>
      </pc:docMkLst>
      <pc:sldChg chg="modNotesTx">
        <pc:chgData name="Mrs N Dodds" userId="d7cfccec-6912-477b-aa14-cb0df8d527b5" providerId="ADAL" clId="{A49D6BC0-6B37-4CE5-9F3A-2B33DCDBFE44}" dt="2020-11-25T22:42:33.351" v="0" actId="20577"/>
        <pc:sldMkLst>
          <pc:docMk/>
          <pc:sldMk cId="986655722" sldId="260"/>
        </pc:sldMkLst>
      </pc:sldChg>
      <pc:sldChg chg="modNotesTx">
        <pc:chgData name="Mrs N Dodds" userId="d7cfccec-6912-477b-aa14-cb0df8d527b5" providerId="ADAL" clId="{A49D6BC0-6B37-4CE5-9F3A-2B33DCDBFE44}" dt="2020-11-25T22:42:41.720" v="1" actId="20577"/>
        <pc:sldMkLst>
          <pc:docMk/>
          <pc:sldMk cId="2345881693" sldId="2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8F3E-C5C7-42D2-A70B-FCB23489D046}" type="datetimeFigureOut">
              <a:rPr lang="en-GB"/>
              <a:t>23/11/2020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EC493-FC17-45A1-BF36-E8D3971D8D5A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04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311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61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85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041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13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122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8328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505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867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812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72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6918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370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56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050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14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069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279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921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EEC493-FC17-45A1-BF36-E8D3971D8D5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1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5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9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5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9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8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6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A2E2-661D-F746-BFE7-F6694FDAFD47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0420-85BA-E449-8FCE-18DBBCF5E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outu.be/PgrF1TYXP6Y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xkbQDEXJy2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3127"/>
            <a:ext cx="9144000" cy="4714873"/>
          </a:xfrm>
          <a:prstGeom prst="rect">
            <a:avLst/>
          </a:prstGeom>
        </p:spPr>
      </p:pic>
      <p:pic>
        <p:nvPicPr>
          <p:cNvPr id="10" name="Picture 9" descr="colour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9458"/>
            <a:ext cx="9144000" cy="2150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01777" y="4433107"/>
            <a:ext cx="7490029" cy="1829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6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Information and support strategies</a:t>
            </a:r>
            <a:endParaRPr lang="en-GB" sz="26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endParaRPr lang="en-GB" sz="26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en-GB" sz="2600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November 2020</a:t>
            </a:r>
            <a:endParaRPr lang="en-GB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396137"/>
            <a:ext cx="9144000" cy="154418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73059" y="799136"/>
            <a:ext cx="6653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</a:t>
            </a:r>
            <a:endParaRPr lang="en-GB" sz="20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pic>
        <p:nvPicPr>
          <p:cNvPr id="18" name="Picture 17" descr="swanps-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6861" y="492547"/>
            <a:ext cx="1413400" cy="1413398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197881" y="1383318"/>
            <a:ext cx="5228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INFORMATION FOR PARENTS</a:t>
            </a:r>
            <a:endParaRPr lang="en-GB" sz="16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98500" y="1247636"/>
            <a:ext cx="528014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587184" y="3063080"/>
            <a:ext cx="4004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32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Maths Mastery</a:t>
            </a:r>
            <a:endParaRPr lang="en-GB" sz="32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4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210" y="737130"/>
            <a:ext cx="845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Concrete Apparatus 	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5192" y="1586056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Concrete apparatus can be used by all children (not just KS1 or children who are struggling) 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Useful to develop the understanding of numbers (rather than looking at the abstract approach) 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Using resources can develop rich mathematical vocabulary and develop understanding of concepts </a:t>
            </a:r>
          </a:p>
        </p:txBody>
      </p:sp>
    </p:spTree>
    <p:extLst>
      <p:ext uri="{BB962C8B-B14F-4D97-AF65-F5344CB8AC3E}">
        <p14:creationId xmlns:p14="http://schemas.microsoft.com/office/powerpoint/2010/main" val="335796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210" y="737130"/>
            <a:ext cx="8451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Bar Model – pictorial representation 	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5192" y="1586056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Bar models can be used to develop understanding of many different types of questions.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Useful when trying to solve problems – extracting information.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They are just one way of representing a question or problem pictorially.</a:t>
            </a:r>
          </a:p>
        </p:txBody>
      </p:sp>
    </p:spTree>
    <p:extLst>
      <p:ext uri="{BB962C8B-B14F-4D97-AF65-F5344CB8AC3E}">
        <p14:creationId xmlns:p14="http://schemas.microsoft.com/office/powerpoint/2010/main" val="146482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210" y="737130"/>
            <a:ext cx="8451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Bar Model – pictorial representation 	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5192" y="1586056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9F5DD74-1068-4629-AB58-169C0171E8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33550" y="1659530"/>
            <a:ext cx="56769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97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210" y="737130"/>
            <a:ext cx="845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Abstract	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5192" y="1586056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When children fully understand a concept they are able to understand the abstract representation 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This skill develops throughout the school years (and before) 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Children will continually revisit each aspect 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149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210" y="737130"/>
            <a:ext cx="845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Video link 	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5192" y="1586056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  <a:hlinkClick r:id="rId5"/>
              </a:rPr>
              <a:t>https://youtu.be/PgrF1TYXP6Y</a:t>
            </a: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50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1498" y="0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Classroom Ethos 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5192" y="1876961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Positive attitude – something for everyone.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Being able to make mistakes and learning from them.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Growth Mindset – helping others in the class.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Rich language – STEM sentences and regular discussion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Building confidence to be able to answer a range of questions and understand key concepts</a:t>
            </a:r>
          </a:p>
        </p:txBody>
      </p:sp>
    </p:spTree>
    <p:extLst>
      <p:ext uri="{BB962C8B-B14F-4D97-AF65-F5344CB8AC3E}">
        <p14:creationId xmlns:p14="http://schemas.microsoft.com/office/powerpoint/2010/main" val="3186986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Coverage	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5192" y="1586056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Each year group will cover the objectives for that year.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 err="1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Eg</a:t>
            </a: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. Year 4 will work on the Year 4 curriculum (this will be the case for most children).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Any greater depth activities will be problem solving based and linked to the year group objectives.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Children will be encouraged to reason and explain answers – proving and using strategies. </a:t>
            </a:r>
          </a:p>
        </p:txBody>
      </p:sp>
    </p:spTree>
    <p:extLst>
      <p:ext uri="{BB962C8B-B14F-4D97-AF65-F5344CB8AC3E}">
        <p14:creationId xmlns:p14="http://schemas.microsoft.com/office/powerpoint/2010/main" val="2404816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How to help	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64646" y="1461627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When children are struggling – use a concrete representation. This doesn’t have to be a specific maths resource, use cars, toys, items found on a nature walk (anything goes!). 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Encourage a visual representation – support the children to draw out their ideas and thinking when answering questions.</a:t>
            </a:r>
          </a:p>
        </p:txBody>
      </p:sp>
    </p:spTree>
    <p:extLst>
      <p:ext uri="{BB962C8B-B14F-4D97-AF65-F5344CB8AC3E}">
        <p14:creationId xmlns:p14="http://schemas.microsoft.com/office/powerpoint/2010/main" val="3525668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How to help	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64646" y="1461627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Working through similar questions together – support initially and slowly step back to enable independence to develop. 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Speaking to the class teacher (either face to face or via SeeSaw) for advice on specific methods taught in each year group. 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Each year group will share specific strategies the children are working on to support any learning at home. </a:t>
            </a:r>
          </a:p>
        </p:txBody>
      </p:sp>
    </p:spTree>
    <p:extLst>
      <p:ext uri="{BB962C8B-B14F-4D97-AF65-F5344CB8AC3E}">
        <p14:creationId xmlns:p14="http://schemas.microsoft.com/office/powerpoint/2010/main" val="1008431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Any questions? ? ? 	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64646" y="1461627"/>
            <a:ext cx="7936613" cy="34163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Please raise your hand and I will do my best to answer the questions. </a:t>
            </a:r>
          </a:p>
        </p:txBody>
      </p:sp>
    </p:spTree>
    <p:extLst>
      <p:ext uri="{BB962C8B-B14F-4D97-AF65-F5344CB8AC3E}">
        <p14:creationId xmlns:p14="http://schemas.microsoft.com/office/powerpoint/2010/main" val="410459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18365" y="1665027"/>
            <a:ext cx="89256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/>
          </a:p>
          <a:p>
            <a:pPr>
              <a:lnSpc>
                <a:spcPct val="150000"/>
              </a:lnSpc>
            </a:pPr>
            <a:endParaRPr lang="en-GB" sz="2800" dirty="0">
              <a:solidFill>
                <a:srgbClr val="002060"/>
              </a:solidFill>
              <a:latin typeface="Dyslexie" panose="02000000000000000000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2" t="4629" r="5559" b="4420"/>
          <a:stretch/>
        </p:blipFill>
        <p:spPr bwMode="auto">
          <a:xfrm>
            <a:off x="1392071" y="215088"/>
            <a:ext cx="7542824" cy="614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669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5479720"/>
            <a:ext cx="9144000" cy="687293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5192" y="2075954"/>
            <a:ext cx="793661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Thanks</a:t>
            </a:r>
          </a:p>
          <a:p>
            <a:pPr algn="ctr"/>
            <a:endParaRPr lang="en-GB" sz="2800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algn="ctr"/>
            <a:r>
              <a:rPr lang="en-GB" sz="20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  <a:hlinkClick r:id="rId4"/>
              </a:rPr>
              <a:t>https://www.youtube.com/watch?v=xkbQDEXJy2k</a:t>
            </a:r>
            <a:r>
              <a:rPr lang="en-GB" sz="20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 </a:t>
            </a:r>
          </a:p>
          <a:p>
            <a:pPr algn="ctr"/>
            <a:endParaRPr lang="en-GB" sz="2000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algn="ctr"/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Maths is for everyone not just ‘</a:t>
            </a:r>
            <a:r>
              <a:rPr lang="en-GB" sz="2800" b="1" dirty="0" err="1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mathsy</a:t>
            </a:r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’ people! 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algn="ctr"/>
            <a:endParaRPr lang="en-GB" sz="2800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algn="ctr"/>
            <a:endParaRPr lang="en-GB" sz="2800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054839" y="4597044"/>
            <a:ext cx="1034322" cy="10343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" y="5531568"/>
            <a:ext cx="9143999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200" b="1" dirty="0">
                <a:solidFill>
                  <a:schemeClr val="bg1"/>
                </a:solidFill>
                <a:latin typeface="Dyslexie" charset="0"/>
                <a:ea typeface="Dyslexie" charset="0"/>
                <a:cs typeface="Dyslexie" charset="0"/>
              </a:rPr>
              <a:t>SWANLAND PRIMARY SCHOOL</a:t>
            </a:r>
          </a:p>
          <a:p>
            <a:pPr algn="ctr">
              <a:lnSpc>
                <a:spcPct val="150000"/>
              </a:lnSpc>
            </a:pPr>
            <a:r>
              <a:rPr lang="en-GB" sz="1000" dirty="0">
                <a:solidFill>
                  <a:schemeClr val="bg1"/>
                </a:solidFill>
                <a:latin typeface="Dyslexie" charset="0"/>
                <a:ea typeface="Dyslexie" charset="0"/>
                <a:cs typeface="Dyslexie" charset="0"/>
              </a:rPr>
              <a:t>Tranby Lane, </a:t>
            </a:r>
            <a:r>
              <a:rPr lang="en-GB" sz="1000" dirty="0" err="1">
                <a:solidFill>
                  <a:schemeClr val="bg1"/>
                </a:solidFill>
                <a:latin typeface="Dyslexie" charset="0"/>
                <a:ea typeface="Dyslexie" charset="0"/>
                <a:cs typeface="Dyslexie" charset="0"/>
              </a:rPr>
              <a:t>Swanland</a:t>
            </a:r>
            <a:r>
              <a:rPr lang="en-GB" sz="1000" dirty="0">
                <a:solidFill>
                  <a:schemeClr val="bg1"/>
                </a:solidFill>
                <a:latin typeface="Dyslexie" charset="0"/>
                <a:ea typeface="Dyslexie" charset="0"/>
                <a:cs typeface="Dyslexie" charset="0"/>
              </a:rPr>
              <a:t>, East Yorkshire, HU14 3NE  |  Telephone: 01482 631300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5192" y="6300716"/>
            <a:ext cx="7936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www.swanlandeducationtrust.co.uk</a:t>
            </a:r>
            <a:endParaRPr lang="en-GB" sz="12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1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Key Ideas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5191" y="1270206"/>
            <a:ext cx="7936613" cy="3746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/>
                <a:cs typeface="Times New Roman"/>
              </a:rPr>
              <a:t>The class will be working together on the same topic. 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/>
                <a:cs typeface="Times New Roman"/>
              </a:rPr>
              <a:t>Rapid (same day) intervention where required from teachers and teaching assistants. 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/>
                <a:cs typeface="Times New Roman"/>
              </a:rPr>
              <a:t>Challenge is provided through deepening understanding rather than accelerating knowledge acquisition. 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/>
                <a:cs typeface="Times New Roman"/>
              </a:rPr>
              <a:t>Small steps to ensure the children understand the concepts rather than a method. </a:t>
            </a: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55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Key Ideas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5191" y="1270206"/>
            <a:ext cx="7936613" cy="3746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/>
                <a:cs typeface="Times New Roman"/>
              </a:rPr>
              <a:t>Classes will spend longer on teaching each topic – rather than revisiting multiple times within the year. </a:t>
            </a: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pic>
        <p:nvPicPr>
          <p:cNvPr id="2" name="Picture 2" descr="A picture containing treemap chart&#10;&#10;Description automatically generated">
            <a:extLst>
              <a:ext uri="{FF2B5EF4-FFF2-40B4-BE49-F238E27FC236}">
                <a16:creationId xmlns:a16="http://schemas.microsoft.com/office/drawing/2014/main" id="{E82F59E7-DEB5-42AD-9243-FF9B39AD20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8816" y="2861261"/>
            <a:ext cx="7257690" cy="324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8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Key Ideas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55191" y="1270206"/>
            <a:ext cx="7936613" cy="3746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No ability groupings – however children can progress quickly to more difficult problems</a:t>
            </a:r>
          </a:p>
          <a:p>
            <a:pPr>
              <a:lnSpc>
                <a:spcPct val="120000"/>
              </a:lnSpc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/>
                <a:cs typeface="Times New Roman"/>
              </a:rPr>
              <a:t>Problem solving and reasoning skills are developed to ensure children have a deeper understanding </a:t>
            </a: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18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Reception – Year 5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64647" y="1270206"/>
            <a:ext cx="8496474" cy="3746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These year groups follow the mastery approach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Classes spend longer on individual topics and really develop a secure knowledge and understanding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Children work together on the same objective and develop fluency, reasoning and problem solving skills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Children are challenged through the use of reasoning and problem solving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Children are encouraged to understand the calculations through concrete and pictorial representation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5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192" y="737130"/>
            <a:ext cx="793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Year 6</a:t>
            </a:r>
            <a:endParaRPr lang="en-GB" sz="2800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64647" y="1270206"/>
            <a:ext cx="8496474" cy="3746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noAutofit/>
          </a:bodyPr>
          <a:lstStyle/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Year 6 spend the year consolidating all the methods developed and secured during maths lessons in previous years.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They look at the specific needs of the cohort and provide support and challenge in these areas (this can vary from year to year).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Due to the formal SATs tests in May, the children are required to develop their skill in order to be equipped to answer the questions.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r>
              <a:rPr lang="en-GB" b="1" dirty="0">
                <a:solidFill>
                  <a:srgbClr val="000080"/>
                </a:solidFill>
                <a:latin typeface="Dyslexie" panose="02000000000000000000" pitchFamily="2" charset="0"/>
                <a:cs typeface="Times New Roman" pitchFamily="18" charset="0"/>
              </a:rPr>
              <a:t>They develop abstract methods and formal written methods for calculations. </a:t>
            </a:r>
          </a:p>
          <a:p>
            <a:pPr marL="285750" indent="-285750">
              <a:lnSpc>
                <a:spcPct val="120000"/>
              </a:lnSpc>
              <a:buFont typeface="Arial" charset="0"/>
              <a:buChar char="•"/>
            </a:pPr>
            <a:endParaRPr lang="en-GB" b="1" dirty="0">
              <a:solidFill>
                <a:srgbClr val="000080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9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218365" y="1665027"/>
            <a:ext cx="892563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002060"/>
                </a:solidFill>
                <a:latin typeface="Dyslexie" panose="02000000000000000000" pitchFamily="2" charset="0"/>
              </a:rPr>
              <a:t>Pupils need to work at a much greater depth  in order to solve problems, reason and explain.</a:t>
            </a:r>
            <a:endParaRPr lang="en-GB" sz="4000" b="1" dirty="0">
              <a:solidFill>
                <a:srgbClr val="002060"/>
              </a:solidFill>
              <a:latin typeface="Dyslexie" panose="02000000000000000000" pitchFamily="2" charset="0"/>
            </a:endParaRPr>
          </a:p>
          <a:p>
            <a:endParaRPr lang="en-GB" sz="2800" dirty="0"/>
          </a:p>
          <a:p>
            <a:pPr>
              <a:lnSpc>
                <a:spcPct val="150000"/>
              </a:lnSpc>
            </a:pPr>
            <a:endParaRPr lang="en-GB" sz="2800" dirty="0">
              <a:solidFill>
                <a:srgbClr val="002060"/>
              </a:solidFill>
              <a:latin typeface="Dyslex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54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9458"/>
            <a:ext cx="9144000" cy="6887458"/>
            <a:chOff x="0" y="-29458"/>
            <a:chExt cx="9144000" cy="6887458"/>
          </a:xfrm>
        </p:grpSpPr>
        <p:sp>
          <p:nvSpPr>
            <p:cNvPr id="19" name="Rectangle 18"/>
            <p:cNvSpPr/>
            <p:nvPr/>
          </p:nvSpPr>
          <p:spPr>
            <a:xfrm rot="10800000">
              <a:off x="0" y="5266394"/>
              <a:ext cx="9144000" cy="1591606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78087"/>
              <a:ext cx="9144000" cy="4411412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alpha val="0"/>
                    <a:lumMod val="0"/>
                    <a:lumOff val="100000"/>
                  </a:schemeClr>
                </a:gs>
                <a:gs pos="0">
                  <a:schemeClr val="accent4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colour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-29458"/>
              <a:ext cx="9144000" cy="215088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0" y="6111370"/>
            <a:ext cx="9144000" cy="360682"/>
          </a:xfrm>
          <a:prstGeom prst="rect">
            <a:avLst/>
          </a:prstGeom>
          <a:solidFill>
            <a:srgbClr val="4AB3ED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02168" y="6174672"/>
            <a:ext cx="67468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Dyslexie" panose="02000000000000000000" pitchFamily="2" charset="0"/>
                <a:cs typeface="Times New Roman" pitchFamily="18" charset="0"/>
              </a:rPr>
              <a:t>SWANLAND PRIMARY SCHOOL  |  INFORMATION FOR PARENTS</a:t>
            </a:r>
            <a:endParaRPr lang="en-GB" sz="1000" dirty="0">
              <a:solidFill>
                <a:schemeClr val="bg1"/>
              </a:solidFill>
              <a:latin typeface="Dyslexie" panose="02000000000000000000" pitchFamily="2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5209" y="5893519"/>
            <a:ext cx="737522" cy="737522"/>
            <a:chOff x="8004246" y="5830784"/>
            <a:chExt cx="862992" cy="862992"/>
          </a:xfrm>
        </p:grpSpPr>
        <p:pic>
          <p:nvPicPr>
            <p:cNvPr id="18" name="Picture 17" descr="swanps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50392" y="5876931"/>
              <a:ext cx="770700" cy="770699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8004246" y="5830784"/>
              <a:ext cx="862992" cy="862992"/>
            </a:xfrm>
            <a:prstGeom prst="ellipse">
              <a:avLst/>
            </a:prstGeom>
            <a:noFill/>
            <a:ln>
              <a:solidFill>
                <a:srgbClr val="4AB3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EC4B697-6193-4B4A-868B-DE3B43BE41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1601" y="185630"/>
            <a:ext cx="4040798" cy="594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6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3206</TotalTime>
  <Words>903</Words>
  <Application>Microsoft Office PowerPoint</Application>
  <PresentationFormat>On-screen Show (4:3)</PresentationFormat>
  <Paragraphs>158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Dyslexie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Crook</dc:creator>
  <cp:lastModifiedBy>Mrs N Dodds</cp:lastModifiedBy>
  <cp:revision>147</cp:revision>
  <cp:lastPrinted>2020-11-24T15:46:36Z</cp:lastPrinted>
  <dcterms:created xsi:type="dcterms:W3CDTF">2016-11-02T06:32:00Z</dcterms:created>
  <dcterms:modified xsi:type="dcterms:W3CDTF">2020-11-25T22:42:59Z</dcterms:modified>
</cp:coreProperties>
</file>