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 id="258" r:id="rId6"/>
    <p:sldId id="262" r:id="rId7"/>
    <p:sldId id="263" r:id="rId8"/>
    <p:sldId id="260" r:id="rId9"/>
    <p:sldId id="264" r:id="rId10"/>
    <p:sldId id="267" r:id="rId11"/>
    <p:sldId id="266" r:id="rId12"/>
    <p:sldId id="265" r:id="rId13"/>
    <p:sldId id="268" r:id="rId14"/>
    <p:sldId id="271" r:id="rId15"/>
    <p:sldId id="270"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B3ED"/>
    <a:srgbClr val="4AB8ED"/>
    <a:srgbClr val="50B8ED"/>
    <a:srgbClr val="54BEED"/>
    <a:srgbClr val="6AAFD3"/>
    <a:srgbClr val="54B8ED"/>
    <a:srgbClr val="54B8EF"/>
    <a:srgbClr val="50B8E7"/>
    <a:srgbClr val="50AEEF"/>
    <a:srgbClr val="50B8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82A2E2-661D-F746-BFE7-F6694FDAFD47}"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14992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82A2E2-661D-F746-BFE7-F6694FDAFD47}"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118102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82A2E2-661D-F746-BFE7-F6694FDAFD47}"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676264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82A2E2-661D-F746-BFE7-F6694FDAFD47}"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77085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82A2E2-661D-F746-BFE7-F6694FDAFD47}"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2125399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82A2E2-661D-F746-BFE7-F6694FDAFD47}"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341151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82A2E2-661D-F746-BFE7-F6694FDAFD47}" type="datetimeFigureOut">
              <a:rPr lang="en-US" smtClean="0"/>
              <a:t>4/4/2025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21029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82A2E2-661D-F746-BFE7-F6694FDAFD47}" type="datetimeFigureOut">
              <a:rPr lang="en-US" smtClean="0"/>
              <a:t>4/4/2025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1044099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2A2E2-661D-F746-BFE7-F6694FDAFD47}" type="datetimeFigureOut">
              <a:rPr lang="en-US" smtClean="0"/>
              <a:t>4/4/2025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1089937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82A2E2-661D-F746-BFE7-F6694FDAFD47}"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549885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82A2E2-661D-F746-BFE7-F6694FDAFD47}"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60420-85BA-E449-8FCE-18DBBCF5EECB}" type="slidenum">
              <a:rPr lang="en-US" smtClean="0"/>
              <a:t>‹#›</a:t>
            </a:fld>
            <a:endParaRPr lang="en-US"/>
          </a:p>
        </p:txBody>
      </p:sp>
    </p:spTree>
    <p:extLst>
      <p:ext uri="{BB962C8B-B14F-4D97-AF65-F5344CB8AC3E}">
        <p14:creationId xmlns:p14="http://schemas.microsoft.com/office/powerpoint/2010/main" val="130546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2A2E2-661D-F746-BFE7-F6694FDAFD47}" type="datetimeFigureOut">
              <a:rPr lang="en-US" smtClean="0"/>
              <a:t>4/4/2025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60420-85BA-E449-8FCE-18DBBCF5EECB}" type="slidenum">
              <a:rPr lang="en-US" smtClean="0"/>
              <a:t>‹#›</a:t>
            </a:fld>
            <a:endParaRPr lang="en-US"/>
          </a:p>
        </p:txBody>
      </p:sp>
    </p:spTree>
    <p:extLst>
      <p:ext uri="{BB962C8B-B14F-4D97-AF65-F5344CB8AC3E}">
        <p14:creationId xmlns:p14="http://schemas.microsoft.com/office/powerpoint/2010/main" val="514679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Untitled-4.jpg"/>
          <p:cNvPicPr>
            <a:picLocks noChangeAspect="1"/>
          </p:cNvPicPr>
          <p:nvPr/>
        </p:nvPicPr>
        <p:blipFill>
          <a:blip r:embed="rId2"/>
          <a:stretch>
            <a:fillRect/>
          </a:stretch>
        </p:blipFill>
        <p:spPr>
          <a:xfrm>
            <a:off x="0" y="2143127"/>
            <a:ext cx="9144000" cy="4714873"/>
          </a:xfrm>
          <a:prstGeom prst="rect">
            <a:avLst/>
          </a:prstGeom>
        </p:spPr>
      </p:pic>
      <p:pic>
        <p:nvPicPr>
          <p:cNvPr id="10" name="Picture 9" descr="colours.jpg"/>
          <p:cNvPicPr>
            <a:picLocks noChangeAspect="1"/>
          </p:cNvPicPr>
          <p:nvPr/>
        </p:nvPicPr>
        <p:blipFill>
          <a:blip r:embed="rId3"/>
          <a:stretch>
            <a:fillRect/>
          </a:stretch>
        </p:blipFill>
        <p:spPr>
          <a:xfrm>
            <a:off x="0" y="-29458"/>
            <a:ext cx="9144000" cy="215088"/>
          </a:xfrm>
          <a:prstGeom prst="rect">
            <a:avLst/>
          </a:prstGeom>
        </p:spPr>
      </p:pic>
      <p:sp>
        <p:nvSpPr>
          <p:cNvPr id="7" name="Rectangle 6"/>
          <p:cNvSpPr/>
          <p:nvPr/>
        </p:nvSpPr>
        <p:spPr>
          <a:xfrm>
            <a:off x="1101777" y="4433107"/>
            <a:ext cx="7490029" cy="1431161"/>
          </a:xfrm>
          <a:prstGeom prst="rect">
            <a:avLst/>
          </a:prstGeom>
        </p:spPr>
        <p:txBody>
          <a:bodyPr wrap="square">
            <a:spAutoFit/>
          </a:bodyPr>
          <a:lstStyle/>
          <a:p>
            <a:pPr algn="r"/>
            <a:r>
              <a:rPr lang="en-GB" sz="2400">
                <a:latin typeface="Twinkl" panose="02000000000000000000" pitchFamily="2" charset="0"/>
              </a:rPr>
              <a:t>Your Year 5 teachers are:</a:t>
            </a:r>
          </a:p>
          <a:p>
            <a:pPr algn="r">
              <a:lnSpc>
                <a:spcPct val="150000"/>
              </a:lnSpc>
            </a:pPr>
            <a:r>
              <a:rPr lang="en-GB">
                <a:solidFill>
                  <a:schemeClr val="bg1"/>
                </a:solidFill>
                <a:latin typeface="Twinkl" panose="02000000000000000000" pitchFamily="2" charset="0"/>
                <a:cs typeface="Times New Roman" pitchFamily="18" charset="0"/>
              </a:rPr>
              <a:t> </a:t>
            </a:r>
          </a:p>
          <a:p>
            <a:pPr algn="r"/>
            <a:r>
              <a:rPr lang="en-GB">
                <a:latin typeface="Twinkl" panose="02000000000000000000" pitchFamily="2" charset="0"/>
              </a:rPr>
              <a:t>Miss Richardson</a:t>
            </a:r>
          </a:p>
          <a:p>
            <a:pPr algn="r"/>
            <a:r>
              <a:rPr lang="en-GB">
                <a:latin typeface="Twinkl" panose="02000000000000000000" pitchFamily="2" charset="0"/>
                <a:cs typeface="Times New Roman" pitchFamily="18" charset="0"/>
              </a:rPr>
              <a:t>and Mrs </a:t>
            </a:r>
            <a:r>
              <a:rPr lang="en-GB" err="1">
                <a:latin typeface="Twinkl" panose="02000000000000000000" pitchFamily="2" charset="0"/>
                <a:cs typeface="Times New Roman" pitchFamily="18" charset="0"/>
              </a:rPr>
              <a:t>Greensmith</a:t>
            </a:r>
            <a:endParaRPr lang="en-GB">
              <a:latin typeface="Twinkl" panose="02000000000000000000" pitchFamily="2" charset="0"/>
              <a:cs typeface="Times New Roman" pitchFamily="18" charset="0"/>
            </a:endParaRPr>
          </a:p>
        </p:txBody>
      </p:sp>
      <p:sp>
        <p:nvSpPr>
          <p:cNvPr id="20" name="Rectangle 19"/>
          <p:cNvSpPr/>
          <p:nvPr/>
        </p:nvSpPr>
        <p:spPr>
          <a:xfrm>
            <a:off x="0" y="396137"/>
            <a:ext cx="9144000" cy="1544183"/>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73059" y="799136"/>
            <a:ext cx="6653802" cy="400110"/>
          </a:xfrm>
          <a:prstGeom prst="rect">
            <a:avLst/>
          </a:prstGeom>
          <a:noFill/>
        </p:spPr>
        <p:txBody>
          <a:bodyPr wrap="square" rtlCol="0">
            <a:spAutoFit/>
          </a:bodyPr>
          <a:lstStyle/>
          <a:p>
            <a:pPr algn="r"/>
            <a:r>
              <a:rPr lang="en-GB" sz="2000" b="1">
                <a:solidFill>
                  <a:srgbClr val="000080"/>
                </a:solidFill>
                <a:latin typeface="Dyslexie" panose="02000000000000000000" pitchFamily="2" charset="0"/>
                <a:cs typeface="Times New Roman" pitchFamily="18" charset="0"/>
              </a:rPr>
              <a:t>SWANLAND PRIMARY SCHOOL</a:t>
            </a:r>
            <a:endParaRPr lang="en-GB" sz="2000">
              <a:solidFill>
                <a:srgbClr val="000080"/>
              </a:solidFill>
              <a:latin typeface="Dyslexie" panose="02000000000000000000" pitchFamily="2" charset="0"/>
              <a:cs typeface="Times New Roman" pitchFamily="18" charset="0"/>
            </a:endParaRPr>
          </a:p>
        </p:txBody>
      </p:sp>
      <p:pic>
        <p:nvPicPr>
          <p:cNvPr id="18" name="Picture 17" descr="swanps-logo.png"/>
          <p:cNvPicPr>
            <a:picLocks noChangeAspect="1"/>
          </p:cNvPicPr>
          <p:nvPr/>
        </p:nvPicPr>
        <p:blipFill>
          <a:blip r:embed="rId4"/>
          <a:stretch>
            <a:fillRect/>
          </a:stretch>
        </p:blipFill>
        <p:spPr>
          <a:xfrm>
            <a:off x="7426861" y="492547"/>
            <a:ext cx="1413400" cy="1413398"/>
          </a:xfrm>
          <a:prstGeom prst="rect">
            <a:avLst/>
          </a:prstGeom>
        </p:spPr>
      </p:pic>
      <p:sp>
        <p:nvSpPr>
          <p:cNvPr id="23" name="TextBox 22"/>
          <p:cNvSpPr txBox="1"/>
          <p:nvPr/>
        </p:nvSpPr>
        <p:spPr>
          <a:xfrm>
            <a:off x="2197881" y="1383318"/>
            <a:ext cx="5228980" cy="338554"/>
          </a:xfrm>
          <a:prstGeom prst="rect">
            <a:avLst/>
          </a:prstGeom>
          <a:noFill/>
        </p:spPr>
        <p:txBody>
          <a:bodyPr wrap="square" rtlCol="0">
            <a:spAutoFit/>
          </a:bodyPr>
          <a:lstStyle/>
          <a:p>
            <a:pPr algn="r"/>
            <a:r>
              <a:rPr lang="en-GB" sz="1600" b="1">
                <a:solidFill>
                  <a:srgbClr val="000080"/>
                </a:solidFill>
                <a:latin typeface="Dyslexie" panose="02000000000000000000" pitchFamily="2" charset="0"/>
                <a:cs typeface="Times New Roman" pitchFamily="18" charset="0"/>
              </a:rPr>
              <a:t>INFORMATION FOR PARENTS</a:t>
            </a:r>
            <a:endParaRPr lang="en-GB" sz="1600">
              <a:solidFill>
                <a:srgbClr val="000080"/>
              </a:solidFill>
              <a:latin typeface="Dyslexie" panose="02000000000000000000" pitchFamily="2" charset="0"/>
              <a:cs typeface="Times New Roman" pitchFamily="18" charset="0"/>
            </a:endParaRPr>
          </a:p>
        </p:txBody>
      </p:sp>
      <p:cxnSp>
        <p:nvCxnSpPr>
          <p:cNvPr id="8" name="Straight Connector 7"/>
          <p:cNvCxnSpPr/>
          <p:nvPr/>
        </p:nvCxnSpPr>
        <p:spPr>
          <a:xfrm>
            <a:off x="1998500" y="1247636"/>
            <a:ext cx="528014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431564" y="3190869"/>
            <a:ext cx="3555782" cy="584775"/>
          </a:xfrm>
          <a:prstGeom prst="rect">
            <a:avLst/>
          </a:prstGeom>
        </p:spPr>
        <p:txBody>
          <a:bodyPr wrap="none">
            <a:spAutoFit/>
          </a:bodyPr>
          <a:lstStyle/>
          <a:p>
            <a:pPr algn="r"/>
            <a:r>
              <a:rPr lang="en-GB" sz="3200">
                <a:latin typeface="Twinkl" panose="02000000000000000000" pitchFamily="2" charset="0"/>
              </a:rPr>
              <a:t>Welcome to Year 5</a:t>
            </a:r>
            <a:endParaRPr lang="en-GB" sz="3200">
              <a:solidFill>
                <a:schemeClr val="bg1"/>
              </a:solidFill>
              <a:latin typeface="Twinkl" panose="02000000000000000000" pitchFamily="2" charset="0"/>
              <a:cs typeface="Times New Roman" pitchFamily="18" charset="0"/>
            </a:endParaRPr>
          </a:p>
        </p:txBody>
      </p:sp>
    </p:spTree>
    <p:extLst>
      <p:ext uri="{BB962C8B-B14F-4D97-AF65-F5344CB8AC3E}">
        <p14:creationId xmlns:p14="http://schemas.microsoft.com/office/powerpoint/2010/main" val="18561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737130"/>
            <a:ext cx="7936613" cy="523220"/>
          </a:xfrm>
          <a:prstGeom prst="rect">
            <a:avLst/>
          </a:prstGeom>
          <a:noFill/>
        </p:spPr>
        <p:txBody>
          <a:bodyPr wrap="square" rtlCol="0">
            <a:spAutoFit/>
          </a:bodyPr>
          <a:lstStyle/>
          <a:p>
            <a:r>
              <a:rPr lang="en-GB" sz="2800">
                <a:latin typeface="Dyslexie" panose="02000000000000000000" pitchFamily="2" charset="0"/>
                <a:cs typeface="Times New Roman" pitchFamily="18" charset="0"/>
              </a:rPr>
              <a:t>Visits and Events</a:t>
            </a: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258097" y="1965938"/>
            <a:ext cx="8460694" cy="3947300"/>
          </a:xfrm>
          <a:prstGeom prst="rect">
            <a:avLst/>
          </a:prstGeom>
          <a:noFill/>
        </p:spPr>
        <p:txBody>
          <a:bodyPr wrap="square" rtlCol="0">
            <a:noAutofit/>
          </a:bodyPr>
          <a:lstStyle/>
          <a:p>
            <a:pPr marL="285750" indent="-285750">
              <a:buFont typeface="Arial" panose="020B0604020202020204" pitchFamily="34" charset="0"/>
              <a:buChar char="•"/>
            </a:pPr>
            <a:r>
              <a:rPr lang="en-GB" sz="1400" dirty="0">
                <a:latin typeface="Dyslexie" panose="02000000000000000000" pitchFamily="2" charset="0"/>
              </a:rPr>
              <a:t>Eden Camp – Autumn </a:t>
            </a:r>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r>
              <a:rPr lang="en-GB" sz="1400" dirty="0">
                <a:latin typeface="Dyslexie" panose="02000000000000000000" pitchFamily="2" charset="0"/>
              </a:rPr>
              <a:t>Evacuee Day (at school) –Autumn </a:t>
            </a:r>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r>
              <a:rPr lang="en-GB" sz="1400" dirty="0">
                <a:latin typeface="Dyslexie" panose="02000000000000000000" pitchFamily="2" charset="0"/>
              </a:rPr>
              <a:t>Jorvik Centre – Spring </a:t>
            </a:r>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r>
              <a:rPr lang="en-GB" sz="1400" dirty="0">
                <a:latin typeface="Dyslexie" panose="02000000000000000000" pitchFamily="2" charset="0"/>
              </a:rPr>
              <a:t>RE- Visit/Visitors - Spring</a:t>
            </a:r>
            <a:endParaRPr lang="en-GB" sz="1400" dirty="0"/>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r>
              <a:rPr lang="en-GB" sz="1400" dirty="0">
                <a:latin typeface="Dyslexie" panose="02000000000000000000" pitchFamily="2" charset="0"/>
              </a:rPr>
              <a:t>Robinwood Residential –Summer </a:t>
            </a:r>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endParaRPr lang="en-GB" sz="1400" dirty="0">
              <a:latin typeface="Dyslexie" panose="02000000000000000000" pitchFamily="2" charset="0"/>
            </a:endParaRPr>
          </a:p>
          <a:p>
            <a:pPr marL="285750" indent="-285750">
              <a:buFont typeface="Arial" panose="020B0604020202020204" pitchFamily="34" charset="0"/>
              <a:buChar char="•"/>
            </a:pPr>
            <a:r>
              <a:rPr lang="en-GB" sz="1400" dirty="0" err="1">
                <a:latin typeface="Dyslexie" panose="02000000000000000000" pitchFamily="2" charset="0"/>
              </a:rPr>
              <a:t>Tophill</a:t>
            </a:r>
            <a:r>
              <a:rPr lang="en-GB" sz="1400" dirty="0">
                <a:latin typeface="Dyslexie" panose="02000000000000000000" pitchFamily="2" charset="0"/>
              </a:rPr>
              <a:t> Low Nature Reserve- Summer  </a:t>
            </a:r>
          </a:p>
          <a:p>
            <a:pPr marL="285750" indent="-285750">
              <a:buFont typeface="Arial" panose="020B0604020202020204" pitchFamily="34" charset="0"/>
              <a:buChar char="•"/>
            </a:pPr>
            <a:endParaRPr lang="en-GB" sz="1200" dirty="0">
              <a:latin typeface="Dyslexie" panose="02000000000000000000" pitchFamily="2" charset="0"/>
            </a:endParaRPr>
          </a:p>
          <a:p>
            <a:pPr marL="285750" indent="-285750">
              <a:buFont typeface="Arial" panose="020B0604020202020204" pitchFamily="34" charset="0"/>
              <a:buChar char="•"/>
            </a:pPr>
            <a:endParaRPr lang="en-GB" sz="1200" dirty="0">
              <a:latin typeface="Dyslexie" panose="02000000000000000000" pitchFamily="2" charset="0"/>
            </a:endParaRPr>
          </a:p>
          <a:p>
            <a:pPr marL="285750" indent="-285750">
              <a:buFont typeface="Arial" panose="020B0604020202020204" pitchFamily="34" charset="0"/>
              <a:buChar char="•"/>
            </a:pPr>
            <a:endParaRPr lang="en-GB" sz="1200" dirty="0">
              <a:latin typeface="Dyslexie" panose="02000000000000000000" pitchFamily="2" charset="0"/>
            </a:endParaRPr>
          </a:p>
        </p:txBody>
      </p:sp>
    </p:spTree>
    <p:extLst>
      <p:ext uri="{BB962C8B-B14F-4D97-AF65-F5344CB8AC3E}">
        <p14:creationId xmlns:p14="http://schemas.microsoft.com/office/powerpoint/2010/main" val="2281382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0"/>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305152"/>
              <a:ext cx="9144000" cy="1359920"/>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latin typeface="Dyslexie" panose="02000000000000000000" pitchFamily="2" charset="0"/>
                </a:rPr>
                <a:t>General Reminders </a:t>
              </a:r>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330848" y="1283110"/>
            <a:ext cx="7936613" cy="4051365"/>
          </a:xfrm>
          <a:prstGeom prst="rect">
            <a:avLst/>
          </a:prstGeom>
          <a:noFill/>
        </p:spPr>
        <p:txBody>
          <a:bodyPr wrap="square" rtlCol="0">
            <a:noAutofit/>
          </a:bodyPr>
          <a:lstStyle/>
          <a:p>
            <a:endParaRPr lang="en-GB">
              <a:latin typeface="Dyslexie" panose="02000000000000000000" pitchFamily="2" charset="0"/>
            </a:endParaRPr>
          </a:p>
          <a:p>
            <a:pPr marL="285750" indent="-285750">
              <a:buFont typeface="Arial" panose="020B0604020202020204" pitchFamily="34" charset="0"/>
              <a:buChar char="•"/>
            </a:pPr>
            <a:r>
              <a:rPr lang="en-GB">
                <a:latin typeface="Dyslexie" panose="02000000000000000000" pitchFamily="2" charset="0"/>
              </a:rPr>
              <a:t>If the children cannot find who is picking them up on the playground, they are to come back into school to find an adult or go to the office </a:t>
            </a:r>
          </a:p>
          <a:p>
            <a:r>
              <a:rPr lang="en-GB">
                <a:latin typeface="Dyslexie" panose="02000000000000000000" pitchFamily="2" charset="0"/>
              </a:rPr>
              <a:t> </a:t>
            </a:r>
          </a:p>
          <a:p>
            <a:pPr marL="285750" indent="-285750">
              <a:buFont typeface="Arial" panose="020B0604020202020204" pitchFamily="34" charset="0"/>
              <a:buChar char="•"/>
            </a:pPr>
            <a:r>
              <a:rPr lang="en-GB">
                <a:latin typeface="Dyslexie" panose="02000000000000000000" pitchFamily="2" charset="0"/>
              </a:rPr>
              <a:t>Please remember our uniform expectations, earrings, coats and PE etc</a:t>
            </a:r>
          </a:p>
          <a:p>
            <a:endParaRPr lang="en-GB">
              <a:latin typeface="Dyslexie" panose="02000000000000000000" pitchFamily="2" charset="0"/>
            </a:endParaRPr>
          </a:p>
          <a:p>
            <a:pPr marL="285750" indent="-285750">
              <a:buFont typeface="Arial" panose="020B0604020202020204" pitchFamily="34" charset="0"/>
              <a:buChar char="•"/>
            </a:pPr>
            <a:r>
              <a:rPr lang="en-GB">
                <a:latin typeface="Dyslexie" panose="02000000000000000000" pitchFamily="2" charset="0"/>
              </a:rPr>
              <a:t>Don’t forget to bring a water bottle</a:t>
            </a:r>
          </a:p>
          <a:p>
            <a:endParaRPr lang="en-GB">
              <a:latin typeface="Dyslexie" panose="02000000000000000000" pitchFamily="2" charset="0"/>
            </a:endParaRPr>
          </a:p>
          <a:p>
            <a:pPr marL="285750" indent="-285750">
              <a:buFont typeface="Arial" panose="020B0604020202020204" pitchFamily="34" charset="0"/>
              <a:buChar char="•"/>
            </a:pPr>
            <a:r>
              <a:rPr lang="en-GB">
                <a:latin typeface="Dyslexie" panose="02000000000000000000" pitchFamily="2" charset="0"/>
              </a:rPr>
              <a:t>Newsletters go out every Thursday.</a:t>
            </a:r>
          </a:p>
          <a:p>
            <a:pPr marL="285750" indent="-285750">
              <a:buFont typeface="Arial" panose="020B0604020202020204" pitchFamily="34" charset="0"/>
              <a:buChar char="•"/>
            </a:pPr>
            <a:endParaRPr lang="en-GB">
              <a:latin typeface="Dyslexie" panose="02000000000000000000" pitchFamily="2" charset="0"/>
            </a:endParaRPr>
          </a:p>
          <a:p>
            <a:pPr marL="285750" indent="-285750">
              <a:buFont typeface="Arial" panose="020B0604020202020204" pitchFamily="34" charset="0"/>
              <a:buChar char="•"/>
            </a:pPr>
            <a:r>
              <a:rPr lang="en-GB">
                <a:latin typeface="Dyslexie" panose="02000000000000000000" pitchFamily="2" charset="0"/>
              </a:rPr>
              <a:t>We are also hoping to be in our new classrooms after the October half term </a:t>
            </a:r>
            <a:r>
              <a:rPr lang="en-GB">
                <a:latin typeface="Dyslexie" panose="02000000000000000000" pitchFamily="2" charset="0"/>
                <a:sym typeface="Wingdings" panose="05000000000000000000" pitchFamily="2" charset="2"/>
              </a:rPr>
              <a:t> </a:t>
            </a:r>
            <a:endParaRPr lang="en-GB">
              <a:latin typeface="Dyslexie" panose="02000000000000000000" pitchFamily="2" charset="0"/>
            </a:endParaRPr>
          </a:p>
        </p:txBody>
      </p:sp>
    </p:spTree>
    <p:extLst>
      <p:ext uri="{BB962C8B-B14F-4D97-AF65-F5344CB8AC3E}">
        <p14:creationId xmlns:p14="http://schemas.microsoft.com/office/powerpoint/2010/main" val="2902323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737130"/>
            <a:ext cx="7936613" cy="523220"/>
          </a:xfrm>
          <a:prstGeom prst="rect">
            <a:avLst/>
          </a:prstGeom>
          <a:noFill/>
        </p:spPr>
        <p:txBody>
          <a:bodyPr wrap="square" rtlCol="0">
            <a:spAutoFit/>
          </a:bodyPr>
          <a:lstStyle/>
          <a:p>
            <a:r>
              <a:rPr lang="en-GB" sz="2800">
                <a:latin typeface="Dyslexie" panose="02000000000000000000" pitchFamily="2" charset="0"/>
              </a:rPr>
              <a:t>Questions</a:t>
            </a:r>
            <a:endParaRPr lang="en-GB" sz="2800">
              <a:solidFill>
                <a:srgbClr val="000080"/>
              </a:solidFill>
              <a:latin typeface="Dyslexie" panose="02000000000000000000" pitchFamily="2" charset="0"/>
              <a:cs typeface="Times New Roman" pitchFamily="18" charset="0"/>
            </a:endParaRP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655192" y="1586056"/>
            <a:ext cx="7936613" cy="3960952"/>
          </a:xfrm>
          <a:prstGeom prst="rect">
            <a:avLst/>
          </a:prstGeom>
          <a:noFill/>
        </p:spPr>
        <p:txBody>
          <a:bodyPr wrap="square" rtlCol="0">
            <a:noAutofit/>
          </a:bodyPr>
          <a:lstStyle/>
          <a:p>
            <a:pPr algn="ctr"/>
            <a:endParaRPr lang="en-GB" sz="2000">
              <a:latin typeface="Dyslexie" panose="02000000000000000000" pitchFamily="2" charset="0"/>
            </a:endParaRPr>
          </a:p>
          <a:p>
            <a:pPr algn="ctr"/>
            <a:r>
              <a:rPr lang="en-GB" sz="2000">
                <a:latin typeface="Dyslexie" panose="02000000000000000000" pitchFamily="2" charset="0"/>
              </a:rPr>
              <a:t>If you ever have any questions or anything you would like to discuss, you can always contact us via Seesaw or ring school and we will call you back as soon as we can. </a:t>
            </a:r>
          </a:p>
          <a:p>
            <a:pPr algn="ctr"/>
            <a:endParaRPr lang="en-GB">
              <a:latin typeface="Dyslexie" panose="02000000000000000000" pitchFamily="2" charset="0"/>
            </a:endParaRPr>
          </a:p>
          <a:p>
            <a:pPr algn="ctr"/>
            <a:endParaRPr lang="en-GB">
              <a:latin typeface="Dyslexie" panose="02000000000000000000" pitchFamily="2" charset="0"/>
            </a:endParaRPr>
          </a:p>
          <a:p>
            <a:pPr algn="ctr"/>
            <a:endParaRPr lang="en-GB" b="1"/>
          </a:p>
        </p:txBody>
      </p:sp>
    </p:spTree>
    <p:extLst>
      <p:ext uri="{BB962C8B-B14F-4D97-AF65-F5344CB8AC3E}">
        <p14:creationId xmlns:p14="http://schemas.microsoft.com/office/powerpoint/2010/main" val="3500417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5479720"/>
            <a:ext cx="9144000" cy="687293"/>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55192" y="2075954"/>
            <a:ext cx="7936613" cy="523220"/>
          </a:xfrm>
          <a:prstGeom prst="rect">
            <a:avLst/>
          </a:prstGeom>
          <a:noFill/>
        </p:spPr>
        <p:txBody>
          <a:bodyPr wrap="square" rtlCol="0">
            <a:spAutoFit/>
          </a:bodyPr>
          <a:lstStyle/>
          <a:p>
            <a:pPr algn="ctr"/>
            <a:r>
              <a:rPr lang="en-GB" sz="2800" b="1">
                <a:solidFill>
                  <a:srgbClr val="000080"/>
                </a:solidFill>
                <a:latin typeface="Dyslexie" panose="02000000000000000000" pitchFamily="2" charset="0"/>
                <a:cs typeface="Times New Roman" pitchFamily="18" charset="0"/>
              </a:rPr>
              <a:t>Thank You</a:t>
            </a:r>
            <a:endParaRPr lang="en-GB" sz="2800">
              <a:solidFill>
                <a:srgbClr val="000080"/>
              </a:solidFill>
              <a:latin typeface="Dyslexie" panose="02000000000000000000" pitchFamily="2" charset="0"/>
              <a:cs typeface="Times New Roman" pitchFamily="18" charset="0"/>
            </a:endParaRPr>
          </a:p>
        </p:txBody>
      </p:sp>
      <p:grpSp>
        <p:nvGrpSpPr>
          <p:cNvPr id="5" name="Group 4"/>
          <p:cNvGrpSpPr/>
          <p:nvPr/>
        </p:nvGrpSpPr>
        <p:grpSpPr>
          <a:xfrm>
            <a:off x="4054839" y="4597044"/>
            <a:ext cx="1034322" cy="10343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1" name="TextBox 20"/>
          <p:cNvSpPr txBox="1"/>
          <p:nvPr/>
        </p:nvSpPr>
        <p:spPr>
          <a:xfrm>
            <a:off x="1" y="5531568"/>
            <a:ext cx="9143999" cy="611706"/>
          </a:xfrm>
          <a:prstGeom prst="rect">
            <a:avLst/>
          </a:prstGeom>
          <a:noFill/>
        </p:spPr>
        <p:txBody>
          <a:bodyPr wrap="square" rtlCol="0">
            <a:spAutoFit/>
          </a:bodyPr>
          <a:lstStyle/>
          <a:p>
            <a:pPr algn="ctr">
              <a:lnSpc>
                <a:spcPct val="150000"/>
              </a:lnSpc>
            </a:pPr>
            <a:r>
              <a:rPr lang="en-GB" sz="1200" b="1">
                <a:solidFill>
                  <a:schemeClr val="bg1"/>
                </a:solidFill>
                <a:latin typeface="Dyslexie" charset="0"/>
                <a:ea typeface="Dyslexie" charset="0"/>
                <a:cs typeface="Dyslexie" charset="0"/>
              </a:rPr>
              <a:t>SWANLAND PRIMARY SCHOOL</a:t>
            </a:r>
          </a:p>
          <a:p>
            <a:pPr algn="ctr">
              <a:lnSpc>
                <a:spcPct val="150000"/>
              </a:lnSpc>
            </a:pPr>
            <a:r>
              <a:rPr lang="en-GB" sz="1000">
                <a:solidFill>
                  <a:schemeClr val="bg1"/>
                </a:solidFill>
                <a:latin typeface="Dyslexie" charset="0"/>
                <a:ea typeface="Dyslexie" charset="0"/>
                <a:cs typeface="Dyslexie" charset="0"/>
              </a:rPr>
              <a:t>Tranby Lane, </a:t>
            </a:r>
            <a:r>
              <a:rPr lang="en-GB" sz="1000" err="1">
                <a:solidFill>
                  <a:schemeClr val="bg1"/>
                </a:solidFill>
                <a:latin typeface="Dyslexie" charset="0"/>
                <a:ea typeface="Dyslexie" charset="0"/>
                <a:cs typeface="Dyslexie" charset="0"/>
              </a:rPr>
              <a:t>Swanland</a:t>
            </a:r>
            <a:r>
              <a:rPr lang="en-GB" sz="1000">
                <a:solidFill>
                  <a:schemeClr val="bg1"/>
                </a:solidFill>
                <a:latin typeface="Dyslexie" charset="0"/>
                <a:ea typeface="Dyslexie" charset="0"/>
                <a:cs typeface="Dyslexie" charset="0"/>
              </a:rPr>
              <a:t>, East Yorkshire, HU14 3NE  |  Telephone: 01482 631300</a:t>
            </a:r>
          </a:p>
        </p:txBody>
      </p:sp>
      <p:sp>
        <p:nvSpPr>
          <p:cNvPr id="15" name="TextBox 14"/>
          <p:cNvSpPr txBox="1"/>
          <p:nvPr/>
        </p:nvSpPr>
        <p:spPr>
          <a:xfrm>
            <a:off x="655192" y="6300716"/>
            <a:ext cx="7936613" cy="276999"/>
          </a:xfrm>
          <a:prstGeom prst="rect">
            <a:avLst/>
          </a:prstGeom>
          <a:noFill/>
        </p:spPr>
        <p:txBody>
          <a:bodyPr wrap="square" rtlCol="0">
            <a:spAutoFit/>
          </a:bodyPr>
          <a:lstStyle/>
          <a:p>
            <a:pPr algn="ctr"/>
            <a:r>
              <a:rPr lang="en-GB" sz="1200" b="1" err="1">
                <a:solidFill>
                  <a:srgbClr val="000080"/>
                </a:solidFill>
                <a:latin typeface="Dyslexie" panose="02000000000000000000" pitchFamily="2" charset="0"/>
                <a:cs typeface="Times New Roman" pitchFamily="18" charset="0"/>
              </a:rPr>
              <a:t>www.swanlandeducationtrust.co.uk</a:t>
            </a:r>
            <a:endParaRPr lang="en-GB" sz="1200">
              <a:solidFill>
                <a:srgbClr val="000080"/>
              </a:solidFill>
              <a:latin typeface="Dyslexie" panose="02000000000000000000" pitchFamily="2" charset="0"/>
              <a:cs typeface="Times New Roman" pitchFamily="18" charset="0"/>
            </a:endParaRPr>
          </a:p>
        </p:txBody>
      </p:sp>
    </p:spTree>
    <p:extLst>
      <p:ext uri="{BB962C8B-B14F-4D97-AF65-F5344CB8AC3E}">
        <p14:creationId xmlns:p14="http://schemas.microsoft.com/office/powerpoint/2010/main" val="16122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737130"/>
            <a:ext cx="7936613" cy="523220"/>
          </a:xfrm>
          <a:prstGeom prst="rect">
            <a:avLst/>
          </a:prstGeom>
          <a:noFill/>
        </p:spPr>
        <p:txBody>
          <a:bodyPr wrap="square" rtlCol="0">
            <a:spAutoFit/>
          </a:bodyPr>
          <a:lstStyle/>
          <a:p>
            <a:r>
              <a:rPr lang="en-GB" sz="2800">
                <a:latin typeface="Twinkl" panose="02000000000000000000" pitchFamily="2" charset="0"/>
              </a:rPr>
              <a:t>Literacy</a:t>
            </a:r>
            <a:endParaRPr lang="en-GB" sz="2800">
              <a:solidFill>
                <a:srgbClr val="000080"/>
              </a:solidFill>
              <a:latin typeface="Twinkl" panose="02000000000000000000" pitchFamily="2" charset="0"/>
              <a:cs typeface="Times New Roman" pitchFamily="18" charset="0"/>
            </a:endParaRP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464646" y="1348153"/>
            <a:ext cx="8127159" cy="4318405"/>
          </a:xfrm>
          <a:prstGeom prst="rect">
            <a:avLst/>
          </a:prstGeom>
          <a:noFill/>
        </p:spPr>
        <p:txBody>
          <a:bodyPr wrap="square" rtlCol="0">
            <a:noAutofit/>
          </a:bodyPr>
          <a:lstStyle/>
          <a:p>
            <a:r>
              <a:rPr lang="en-GB" sz="2000" b="1" u="sng">
                <a:latin typeface="Twinkl" panose="02000000000000000000" pitchFamily="2" charset="0"/>
              </a:rPr>
              <a:t>Reading</a:t>
            </a:r>
          </a:p>
          <a:p>
            <a:endParaRPr lang="en-GB" sz="2000" b="1" u="sng">
              <a:latin typeface="Twinkl" panose="02000000000000000000" pitchFamily="2" charset="0"/>
            </a:endParaRPr>
          </a:p>
          <a:p>
            <a:pPr marL="285750" indent="-285750">
              <a:buFont typeface="Arial" panose="020B0604020202020204" pitchFamily="34" charset="0"/>
              <a:buChar char="•"/>
            </a:pPr>
            <a:r>
              <a:rPr lang="en-GB">
                <a:latin typeface="Twinkl" panose="02000000000000000000" pitchFamily="2" charset="0"/>
              </a:rPr>
              <a:t>We expect children to read at least </a:t>
            </a:r>
            <a:r>
              <a:rPr lang="en-GB" b="1">
                <a:latin typeface="Twinkl" panose="02000000000000000000" pitchFamily="2" charset="0"/>
              </a:rPr>
              <a:t>3 times </a:t>
            </a:r>
            <a:r>
              <a:rPr lang="en-GB">
                <a:latin typeface="Twinkl" panose="02000000000000000000" pitchFamily="2" charset="0"/>
              </a:rPr>
              <a:t>a week and then record this into their reading records. This will then be checked every Monday. </a:t>
            </a:r>
          </a:p>
          <a:p>
            <a:pPr marL="285750" indent="-285750">
              <a:buFont typeface="Arial" panose="020B0604020202020204" pitchFamily="34" charset="0"/>
              <a:buChar char="•"/>
            </a:pPr>
            <a:r>
              <a:rPr lang="en-GB">
                <a:latin typeface="Twinkl" panose="02000000000000000000" pitchFamily="2" charset="0"/>
              </a:rPr>
              <a:t>We ask that they read their school reading book a minimum of 2 times a week and any other reads can be a reading for pleasure book.</a:t>
            </a:r>
          </a:p>
          <a:p>
            <a:pPr marL="285750" indent="-285750">
              <a:buFont typeface="Arial" panose="020B0604020202020204" pitchFamily="34" charset="0"/>
              <a:buChar char="•"/>
            </a:pPr>
            <a:r>
              <a:rPr lang="en-GB">
                <a:latin typeface="Twinkl" panose="02000000000000000000" pitchFamily="2" charset="0"/>
              </a:rPr>
              <a:t>Children will be given the chance to </a:t>
            </a:r>
            <a:r>
              <a:rPr lang="en-GB" b="1">
                <a:latin typeface="Twinkl" panose="02000000000000000000" pitchFamily="2" charset="0"/>
              </a:rPr>
              <a:t>change</a:t>
            </a:r>
            <a:r>
              <a:rPr lang="en-GB">
                <a:latin typeface="Twinkl" panose="02000000000000000000" pitchFamily="2" charset="0"/>
              </a:rPr>
              <a:t> their school book </a:t>
            </a:r>
            <a:r>
              <a:rPr lang="en-GB" b="1">
                <a:latin typeface="Twinkl" panose="02000000000000000000" pitchFamily="2" charset="0"/>
              </a:rPr>
              <a:t>on any day </a:t>
            </a:r>
            <a:r>
              <a:rPr lang="en-GB">
                <a:latin typeface="Twinkl" panose="02000000000000000000" pitchFamily="2" charset="0"/>
              </a:rPr>
              <a:t>(this is their responsibility).</a:t>
            </a:r>
          </a:p>
          <a:p>
            <a:pPr marL="285750" indent="-285750">
              <a:buFont typeface="Arial" panose="020B0604020202020204" pitchFamily="34" charset="0"/>
              <a:buChar char="•"/>
            </a:pPr>
            <a:r>
              <a:rPr lang="en-GB">
                <a:latin typeface="Twinkl" panose="02000000000000000000" pitchFamily="2" charset="0"/>
              </a:rPr>
              <a:t>Children can read books from the classroom reading area (to be kept in the classroom).</a:t>
            </a:r>
          </a:p>
          <a:p>
            <a:pPr marL="285750" indent="-285750">
              <a:buFont typeface="Arial" panose="020B0604020202020204" pitchFamily="34" charset="0"/>
              <a:buChar char="•"/>
            </a:pPr>
            <a:r>
              <a:rPr lang="en-GB">
                <a:latin typeface="Twinkl" panose="02000000000000000000" pitchFamily="2" charset="0"/>
              </a:rPr>
              <a:t>Children will get the opportunity to choose a book from our school library. </a:t>
            </a:r>
          </a:p>
          <a:p>
            <a:pPr marL="285750" indent="-285750">
              <a:buFont typeface="Arial" panose="020B0604020202020204" pitchFamily="34" charset="0"/>
              <a:buChar char="•"/>
            </a:pPr>
            <a:r>
              <a:rPr lang="en-GB">
                <a:latin typeface="Twinkl" panose="02000000000000000000" pitchFamily="2" charset="0"/>
              </a:rPr>
              <a:t>Reading Challenges can also be found in reading records.</a:t>
            </a:r>
          </a:p>
        </p:txBody>
      </p:sp>
    </p:spTree>
    <p:extLst>
      <p:ext uri="{BB962C8B-B14F-4D97-AF65-F5344CB8AC3E}">
        <p14:creationId xmlns:p14="http://schemas.microsoft.com/office/powerpoint/2010/main" val="155168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737130"/>
            <a:ext cx="7936613" cy="523220"/>
          </a:xfrm>
          <a:prstGeom prst="rect">
            <a:avLst/>
          </a:prstGeom>
          <a:noFill/>
        </p:spPr>
        <p:txBody>
          <a:bodyPr wrap="square" rtlCol="0">
            <a:spAutoFit/>
          </a:bodyPr>
          <a:lstStyle/>
          <a:p>
            <a:r>
              <a:rPr lang="en-GB" sz="2800">
                <a:latin typeface="Twinkl" panose="02000000000000000000" pitchFamily="2" charset="0"/>
              </a:rPr>
              <a:t>Reading  Lessons </a:t>
            </a:r>
            <a:endParaRPr lang="en-GB" sz="2800">
              <a:solidFill>
                <a:srgbClr val="000080"/>
              </a:solidFill>
              <a:latin typeface="Twinkl" panose="02000000000000000000" pitchFamily="2" charset="0"/>
              <a:cs typeface="Times New Roman" pitchFamily="18" charset="0"/>
            </a:endParaRP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655192" y="1586056"/>
            <a:ext cx="7936613" cy="3416320"/>
          </a:xfrm>
          <a:prstGeom prst="rect">
            <a:avLst/>
          </a:prstGeom>
          <a:noFill/>
        </p:spPr>
        <p:txBody>
          <a:bodyPr wrap="square" rtlCol="0">
            <a:noAutofit/>
          </a:bodyPr>
          <a:lstStyle/>
          <a:p>
            <a:endParaRPr lang="en-GB">
              <a:latin typeface="Twinkl" panose="02000000000000000000" pitchFamily="2" charset="0"/>
              <a:cs typeface="Times New Roman" pitchFamily="18" charset="0"/>
            </a:endParaRPr>
          </a:p>
          <a:p>
            <a:r>
              <a:rPr lang="en-GB">
                <a:latin typeface="Twinkl" panose="02000000000000000000" pitchFamily="2" charset="0"/>
                <a:cs typeface="Times New Roman" pitchFamily="18" charset="0"/>
              </a:rPr>
              <a:t>Reading lessons will focus on developing the necessary skills to discuss a text and answer questions in greater detail. </a:t>
            </a:r>
          </a:p>
          <a:p>
            <a:endParaRPr lang="en-GB">
              <a:latin typeface="Twinkl" panose="02000000000000000000" pitchFamily="2" charset="0"/>
              <a:cs typeface="Times New Roman" pitchFamily="18" charset="0"/>
            </a:endParaRPr>
          </a:p>
          <a:p>
            <a:r>
              <a:rPr lang="en-GB">
                <a:latin typeface="Twinkl" panose="02000000000000000000" pitchFamily="2" charset="0"/>
                <a:cs typeface="Times New Roman" pitchFamily="18" charset="0"/>
              </a:rPr>
              <a:t>We focus on the reading domains, this includes: vocabulary, prediction, summarising, commentating, retrieval, inference and author’s choice of language. </a:t>
            </a:r>
          </a:p>
          <a:p>
            <a:endParaRPr lang="en-GB">
              <a:latin typeface="Twinkl" panose="02000000000000000000" pitchFamily="2" charset="0"/>
              <a:cs typeface="Times New Roman" pitchFamily="18" charset="0"/>
            </a:endParaRPr>
          </a:p>
          <a:p>
            <a:r>
              <a:rPr lang="en-GB">
                <a:latin typeface="Twinkl" panose="02000000000000000000" pitchFamily="2" charset="0"/>
                <a:cs typeface="Times New Roman" pitchFamily="18" charset="0"/>
              </a:rPr>
              <a:t>Lessons are based on teacher modelling in order to support children in becoming more independent and fluent when applying these skills. </a:t>
            </a:r>
          </a:p>
          <a:p>
            <a:endParaRPr lang="en-GB">
              <a:latin typeface="Twinkl" panose="02000000000000000000" pitchFamily="2" charset="0"/>
              <a:cs typeface="Times New Roman" pitchFamily="18" charset="0"/>
            </a:endParaRPr>
          </a:p>
          <a:p>
            <a:r>
              <a:rPr lang="en-GB">
                <a:latin typeface="Twinkl" panose="02000000000000000000" pitchFamily="2" charset="0"/>
                <a:cs typeface="Times New Roman" pitchFamily="18" charset="0"/>
              </a:rPr>
              <a:t>Reading is taught through whole class lessons and also independent tasks in which the teacher will support smaller groups. </a:t>
            </a:r>
          </a:p>
        </p:txBody>
      </p:sp>
    </p:spTree>
    <p:extLst>
      <p:ext uri="{BB962C8B-B14F-4D97-AF65-F5344CB8AC3E}">
        <p14:creationId xmlns:p14="http://schemas.microsoft.com/office/powerpoint/2010/main" val="2660214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737130"/>
            <a:ext cx="7936613" cy="523220"/>
          </a:xfrm>
          <a:prstGeom prst="rect">
            <a:avLst/>
          </a:prstGeom>
          <a:noFill/>
        </p:spPr>
        <p:txBody>
          <a:bodyPr wrap="square" rtlCol="0">
            <a:spAutoFit/>
          </a:bodyPr>
          <a:lstStyle/>
          <a:p>
            <a:r>
              <a:rPr lang="en-GB" sz="2800" b="1" u="sng">
                <a:latin typeface="Twinkl" panose="02000000000000000000" pitchFamily="2" charset="0"/>
              </a:rPr>
              <a:t>Writing</a:t>
            </a: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655192" y="1586056"/>
            <a:ext cx="7936613" cy="3416320"/>
          </a:xfrm>
          <a:prstGeom prst="rect">
            <a:avLst/>
          </a:prstGeom>
          <a:noFill/>
        </p:spPr>
        <p:txBody>
          <a:bodyPr wrap="square" rtlCol="0">
            <a:noAutofit/>
          </a:bodyPr>
          <a:lstStyle/>
          <a:p>
            <a:pPr marL="457200" indent="-457200">
              <a:buFont typeface="Arial" panose="020B0604020202020204" pitchFamily="34" charset="0"/>
              <a:buChar char="•"/>
            </a:pPr>
            <a:endParaRPr lang="en-GB">
              <a:latin typeface="Twinkl" panose="02000000000000000000" pitchFamily="2" charset="0"/>
            </a:endParaRPr>
          </a:p>
          <a:p>
            <a:pPr marL="457200" indent="-457200">
              <a:buFont typeface="Arial" panose="020B0604020202020204" pitchFamily="34" charset="0"/>
              <a:buChar char="•"/>
            </a:pPr>
            <a:endParaRPr lang="en-GB">
              <a:latin typeface="Twinkl" panose="02000000000000000000" pitchFamily="2" charset="0"/>
            </a:endParaRPr>
          </a:p>
          <a:p>
            <a:pPr marL="457200" indent="-457200">
              <a:buFont typeface="Arial" panose="020B0604020202020204" pitchFamily="34" charset="0"/>
              <a:buChar char="•"/>
            </a:pPr>
            <a:r>
              <a:rPr lang="en-GB">
                <a:latin typeface="Twinkl" panose="02000000000000000000" pitchFamily="2" charset="0"/>
              </a:rPr>
              <a:t>The children will be taught a variety of genres. Each genre will be taught over the period of 2-3 weeks. </a:t>
            </a:r>
          </a:p>
          <a:p>
            <a:pPr marL="457200" indent="-457200">
              <a:buFont typeface="Arial" panose="020B0604020202020204" pitchFamily="34" charset="0"/>
              <a:buChar char="•"/>
            </a:pPr>
            <a:r>
              <a:rPr lang="en-GB">
                <a:latin typeface="Twinkl" panose="02000000000000000000" pitchFamily="2" charset="0"/>
              </a:rPr>
              <a:t>We follow Talk4Writing scheme looking at writing in 3 stages; imitate, innovate and invent. </a:t>
            </a:r>
          </a:p>
          <a:p>
            <a:pPr marL="457200" indent="-457200">
              <a:buFont typeface="Arial" panose="020B0604020202020204" pitchFamily="34" charset="0"/>
              <a:buChar char="•"/>
            </a:pPr>
            <a:r>
              <a:rPr lang="en-GB">
                <a:latin typeface="Twinkl" panose="02000000000000000000" pitchFamily="2" charset="0"/>
              </a:rPr>
              <a:t>We start with a cold write, sequence the lessons to the children’s needs and then consolidate the learning through a hot write. </a:t>
            </a:r>
          </a:p>
          <a:p>
            <a:pPr marL="457200" indent="-457200">
              <a:buFont typeface="Arial" panose="020B0604020202020204" pitchFamily="34" charset="0"/>
              <a:buChar char="•"/>
            </a:pPr>
            <a:r>
              <a:rPr lang="en-GB">
                <a:latin typeface="Twinkl" panose="02000000000000000000" pitchFamily="2" charset="0"/>
              </a:rPr>
              <a:t>Children are given lots of opportunities to self assess (with support) and make appropriate changes. </a:t>
            </a:r>
          </a:p>
          <a:p>
            <a:endParaRPr lang="en-GB" b="1" u="sng">
              <a:latin typeface="Twinkl" panose="02000000000000000000" pitchFamily="2" charset="0"/>
            </a:endParaRPr>
          </a:p>
        </p:txBody>
      </p:sp>
    </p:spTree>
    <p:extLst>
      <p:ext uri="{BB962C8B-B14F-4D97-AF65-F5344CB8AC3E}">
        <p14:creationId xmlns:p14="http://schemas.microsoft.com/office/powerpoint/2010/main" val="1902916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737130"/>
            <a:ext cx="7936613" cy="523220"/>
          </a:xfrm>
          <a:prstGeom prst="rect">
            <a:avLst/>
          </a:prstGeom>
          <a:noFill/>
        </p:spPr>
        <p:txBody>
          <a:bodyPr wrap="square" rtlCol="0">
            <a:spAutoFit/>
          </a:bodyPr>
          <a:lstStyle/>
          <a:p>
            <a:r>
              <a:rPr lang="en-US" sz="2800" u="sng">
                <a:latin typeface="Dyslexie" panose="02000000000000000000" pitchFamily="2" charset="0"/>
              </a:rPr>
              <a:t>SPA</a:t>
            </a:r>
            <a:r>
              <a:rPr lang="en-US" sz="2800" b="1" u="sng">
                <a:latin typeface="Dyslexie" panose="02000000000000000000" pitchFamily="2" charset="0"/>
              </a:rPr>
              <a:t>G</a:t>
            </a:r>
            <a:endParaRPr lang="en-GB" sz="2800" u="sng">
              <a:solidFill>
                <a:srgbClr val="000080"/>
              </a:solidFill>
              <a:latin typeface="Dyslexie" panose="02000000000000000000" pitchFamily="2" charset="0"/>
              <a:cs typeface="Times New Roman" pitchFamily="18" charset="0"/>
            </a:endParaRP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641940" y="1586056"/>
            <a:ext cx="7936613" cy="3416320"/>
          </a:xfrm>
          <a:prstGeom prst="rect">
            <a:avLst/>
          </a:prstGeom>
          <a:noFill/>
        </p:spPr>
        <p:txBody>
          <a:bodyPr wrap="square" rtlCol="0">
            <a:noAutofit/>
          </a:bodyPr>
          <a:lstStyle/>
          <a:p>
            <a:r>
              <a:rPr lang="en-US" u="sng">
                <a:latin typeface="Dyslexie" panose="02000000000000000000" pitchFamily="2" charset="0"/>
              </a:rPr>
              <a:t>Grammar</a:t>
            </a:r>
          </a:p>
          <a:p>
            <a:endParaRPr lang="en-US" u="sng">
              <a:latin typeface="Dyslexie" panose="02000000000000000000" pitchFamily="2" charset="0"/>
            </a:endParaRPr>
          </a:p>
          <a:p>
            <a:pPr marL="285750" indent="-285750">
              <a:buFont typeface="Arial" panose="020B0604020202020204" pitchFamily="34" charset="0"/>
              <a:buChar char="•"/>
            </a:pPr>
            <a:r>
              <a:rPr lang="en-US">
                <a:latin typeface="Dyslexie" panose="02000000000000000000" pitchFamily="2" charset="0"/>
              </a:rPr>
              <a:t>In Year 5 the children are expected to know, understand and apply a range of grammatical terminology- this will build on their previous knowledge and new learning will also be introduced. </a:t>
            </a:r>
          </a:p>
          <a:p>
            <a:pPr marL="285750" indent="-285750">
              <a:buFont typeface="Arial" panose="020B0604020202020204" pitchFamily="34" charset="0"/>
              <a:buChar char="•"/>
            </a:pPr>
            <a:endParaRPr lang="en-US">
              <a:latin typeface="Dyslexie" panose="02000000000000000000" pitchFamily="2" charset="0"/>
            </a:endParaRPr>
          </a:p>
          <a:p>
            <a:pPr marL="285750" indent="-285750">
              <a:buFont typeface="Arial" panose="020B0604020202020204" pitchFamily="34" charset="0"/>
              <a:buChar char="•"/>
            </a:pPr>
            <a:r>
              <a:rPr lang="en-US">
                <a:latin typeface="Dyslexie" panose="02000000000000000000" pitchFamily="2" charset="0"/>
              </a:rPr>
              <a:t>This will usually be taught through our writing lessons. </a:t>
            </a:r>
          </a:p>
          <a:p>
            <a:endParaRPr lang="en-US">
              <a:latin typeface="Dyslexie" panose="02000000000000000000" pitchFamily="2" charset="0"/>
            </a:endParaRPr>
          </a:p>
          <a:p>
            <a:endParaRPr lang="en-US">
              <a:latin typeface="Dyslexie" panose="02000000000000000000" pitchFamily="2" charset="0"/>
            </a:endParaRPr>
          </a:p>
        </p:txBody>
      </p:sp>
    </p:spTree>
    <p:extLst>
      <p:ext uri="{BB962C8B-B14F-4D97-AF65-F5344CB8AC3E}">
        <p14:creationId xmlns:p14="http://schemas.microsoft.com/office/powerpoint/2010/main" val="986655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737130"/>
            <a:ext cx="7936613" cy="523220"/>
          </a:xfrm>
          <a:prstGeom prst="rect">
            <a:avLst/>
          </a:prstGeom>
          <a:noFill/>
        </p:spPr>
        <p:txBody>
          <a:bodyPr wrap="square" rtlCol="0">
            <a:spAutoFit/>
          </a:bodyPr>
          <a:lstStyle/>
          <a:p>
            <a:r>
              <a:rPr lang="en-US" sz="2800" b="1" u="sng">
                <a:latin typeface="Dyslexie" panose="02000000000000000000" pitchFamily="2" charset="0"/>
              </a:rPr>
              <a:t>S</a:t>
            </a:r>
            <a:r>
              <a:rPr lang="en-US" sz="2800" u="sng">
                <a:latin typeface="Dyslexie" panose="02000000000000000000" pitchFamily="2" charset="0"/>
              </a:rPr>
              <a:t>PAG</a:t>
            </a:r>
            <a:endParaRPr lang="en-GB" sz="2800" u="sng">
              <a:solidFill>
                <a:srgbClr val="000080"/>
              </a:solidFill>
              <a:latin typeface="Dyslexie" panose="02000000000000000000" pitchFamily="2" charset="0"/>
              <a:cs typeface="Times New Roman" pitchFamily="18" charset="0"/>
            </a:endParaRP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464646" y="1260350"/>
            <a:ext cx="8210431" cy="4331558"/>
          </a:xfrm>
          <a:prstGeom prst="rect">
            <a:avLst/>
          </a:prstGeom>
          <a:noFill/>
        </p:spPr>
        <p:txBody>
          <a:bodyPr wrap="square" rtlCol="0">
            <a:noAutofit/>
          </a:bodyPr>
          <a:lstStyle/>
          <a:p>
            <a:r>
              <a:rPr lang="en-GB" b="1" u="sng">
                <a:latin typeface="Dyslexie" panose="02000000000000000000" pitchFamily="2" charset="0"/>
              </a:rPr>
              <a:t>Home Spellings</a:t>
            </a:r>
          </a:p>
          <a:p>
            <a:endParaRPr lang="en-GB" b="1" u="sng">
              <a:latin typeface="Dyslexie" panose="02000000000000000000" pitchFamily="2" charset="0"/>
            </a:endParaRPr>
          </a:p>
          <a:p>
            <a:pPr marL="342900" indent="-342900">
              <a:buFont typeface="Arial" panose="020B0604020202020204" pitchFamily="34" charset="0"/>
              <a:buChar char="•"/>
            </a:pPr>
            <a:r>
              <a:rPr lang="en-GB">
                <a:latin typeface="Dyslexie" panose="02000000000000000000" pitchFamily="2" charset="0"/>
              </a:rPr>
              <a:t>The children will receive spellings to take home every Tuesday. </a:t>
            </a:r>
          </a:p>
          <a:p>
            <a:pPr marL="342900" indent="-342900">
              <a:buFont typeface="Arial" panose="020B0604020202020204" pitchFamily="34" charset="0"/>
              <a:buChar char="•"/>
            </a:pPr>
            <a:endParaRPr lang="en-GB">
              <a:latin typeface="Dyslexie" panose="02000000000000000000" pitchFamily="2" charset="0"/>
            </a:endParaRPr>
          </a:p>
          <a:p>
            <a:pPr marL="342900" indent="-342900">
              <a:buFont typeface="Arial" panose="020B0604020202020204" pitchFamily="34" charset="0"/>
              <a:buChar char="•"/>
            </a:pPr>
            <a:r>
              <a:rPr lang="en-GB">
                <a:latin typeface="Dyslexie" panose="02000000000000000000" pitchFamily="2" charset="0"/>
              </a:rPr>
              <a:t>They will receive a weekly spelling sheet, with space to practise each day at home.</a:t>
            </a:r>
          </a:p>
          <a:p>
            <a:pPr marL="342900" indent="-342900">
              <a:buFont typeface="Arial" panose="020B0604020202020204" pitchFamily="34" charset="0"/>
              <a:buChar char="•"/>
            </a:pPr>
            <a:endParaRPr lang="en-GB">
              <a:latin typeface="Dyslexie" panose="02000000000000000000" pitchFamily="2" charset="0"/>
            </a:endParaRPr>
          </a:p>
          <a:p>
            <a:pPr marL="342900" indent="-342900">
              <a:buFont typeface="Arial" panose="020B0604020202020204" pitchFamily="34" charset="0"/>
              <a:buChar char="•"/>
            </a:pPr>
            <a:r>
              <a:rPr lang="en-GB">
                <a:latin typeface="Dyslexie" panose="02000000000000000000" pitchFamily="2" charset="0"/>
              </a:rPr>
              <a:t>Some of these spellings will be taken from mistakes made in their own writing and some may be topic related words.</a:t>
            </a:r>
          </a:p>
          <a:p>
            <a:pPr marL="342900" indent="-342900">
              <a:buFont typeface="Arial" panose="020B0604020202020204" pitchFamily="34" charset="0"/>
              <a:buChar char="•"/>
            </a:pPr>
            <a:endParaRPr lang="en-GB">
              <a:latin typeface="Dyslexie" panose="02000000000000000000" pitchFamily="2" charset="0"/>
            </a:endParaRPr>
          </a:p>
          <a:p>
            <a:pPr marL="342900" indent="-342900">
              <a:buFont typeface="Arial" panose="020B0604020202020204" pitchFamily="34" charset="0"/>
              <a:buChar char="•"/>
            </a:pPr>
            <a:r>
              <a:rPr lang="en-GB">
                <a:latin typeface="Dyslexie" panose="02000000000000000000" pitchFamily="2" charset="0"/>
              </a:rPr>
              <a:t>The children will then be tested on these spellings on a Monday.</a:t>
            </a:r>
          </a:p>
        </p:txBody>
      </p:sp>
    </p:spTree>
    <p:extLst>
      <p:ext uri="{BB962C8B-B14F-4D97-AF65-F5344CB8AC3E}">
        <p14:creationId xmlns:p14="http://schemas.microsoft.com/office/powerpoint/2010/main" val="283761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737130"/>
            <a:ext cx="7936613" cy="523220"/>
          </a:xfrm>
          <a:prstGeom prst="rect">
            <a:avLst/>
          </a:prstGeom>
          <a:noFill/>
        </p:spPr>
        <p:txBody>
          <a:bodyPr wrap="square" rtlCol="0">
            <a:spAutoFit/>
          </a:bodyPr>
          <a:lstStyle/>
          <a:p>
            <a:r>
              <a:rPr lang="en-GB" sz="2800">
                <a:latin typeface="Dyslexie" panose="02000000000000000000" pitchFamily="2" charset="0"/>
              </a:rPr>
              <a:t>Maths</a:t>
            </a:r>
            <a:endParaRPr lang="en-GB" sz="2800">
              <a:solidFill>
                <a:srgbClr val="000080"/>
              </a:solidFill>
              <a:latin typeface="Dyslexie" panose="02000000000000000000" pitchFamily="2" charset="0"/>
              <a:cs typeface="Times New Roman" pitchFamily="18" charset="0"/>
            </a:endParaRP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655192" y="1586055"/>
            <a:ext cx="7936613" cy="4064467"/>
          </a:xfrm>
          <a:prstGeom prst="rect">
            <a:avLst/>
          </a:prstGeom>
          <a:noFill/>
        </p:spPr>
        <p:txBody>
          <a:bodyPr wrap="square" rtlCol="0">
            <a:noAutofit/>
          </a:bodyPr>
          <a:lstStyle/>
          <a:p>
            <a:r>
              <a:rPr lang="en-GB" sz="2000" b="1" u="sng">
                <a:latin typeface="Dyslexie" panose="02000000000000000000" pitchFamily="2" charset="0"/>
              </a:rPr>
              <a:t>1-60</a:t>
            </a:r>
          </a:p>
          <a:p>
            <a:endParaRPr lang="en-GB" sz="2000" b="1" u="sng">
              <a:latin typeface="Dyslexie" panose="02000000000000000000" pitchFamily="2" charset="0"/>
            </a:endParaRPr>
          </a:p>
          <a:p>
            <a:r>
              <a:rPr lang="en-GB">
                <a:latin typeface="Dyslexie" panose="02000000000000000000" pitchFamily="2" charset="0"/>
              </a:rPr>
              <a:t>A3 maths sheet every Thursday.</a:t>
            </a:r>
          </a:p>
          <a:p>
            <a:r>
              <a:rPr lang="en-GB">
                <a:latin typeface="Dyslexie" panose="02000000000000000000" pitchFamily="2" charset="0"/>
              </a:rPr>
              <a:t>The children will bring home their marked sheet and should complete any they didn’t finish or answered incorrectly.</a:t>
            </a:r>
          </a:p>
          <a:p>
            <a:endParaRPr lang="en-GB">
              <a:latin typeface="Dyslexie" panose="02000000000000000000" pitchFamily="2" charset="0"/>
            </a:endParaRPr>
          </a:p>
          <a:p>
            <a:r>
              <a:rPr lang="en-GB" b="1" u="sng">
                <a:latin typeface="Dyslexie" panose="02000000000000000000" pitchFamily="2" charset="0"/>
              </a:rPr>
              <a:t>Speedy Maths</a:t>
            </a:r>
          </a:p>
          <a:p>
            <a:endParaRPr lang="en-GB" b="1" u="sng">
              <a:latin typeface="Dyslexie" panose="02000000000000000000" pitchFamily="2" charset="0"/>
            </a:endParaRPr>
          </a:p>
          <a:p>
            <a:r>
              <a:rPr lang="en-GB">
                <a:latin typeface="Dyslexie" panose="02000000000000000000" pitchFamily="2" charset="0"/>
              </a:rPr>
              <a:t>The children will complete a Beat That test every Friday. Again, they will bring this sheet home to complete.</a:t>
            </a:r>
          </a:p>
          <a:p>
            <a:endParaRPr lang="en-GB">
              <a:latin typeface="Dyslexie" panose="02000000000000000000" pitchFamily="2" charset="0"/>
            </a:endParaRPr>
          </a:p>
          <a:p>
            <a:pPr>
              <a:lnSpc>
                <a:spcPct val="120000"/>
              </a:lnSpc>
            </a:pPr>
            <a:endParaRPr lang="en-GB" b="1">
              <a:solidFill>
                <a:srgbClr val="000080"/>
              </a:solidFill>
              <a:latin typeface="Dyslexie" panose="02000000000000000000" pitchFamily="2" charset="0"/>
              <a:cs typeface="Times New Roman" pitchFamily="18" charset="0"/>
            </a:endParaRPr>
          </a:p>
        </p:txBody>
      </p:sp>
    </p:spTree>
    <p:extLst>
      <p:ext uri="{BB962C8B-B14F-4D97-AF65-F5344CB8AC3E}">
        <p14:creationId xmlns:p14="http://schemas.microsoft.com/office/powerpoint/2010/main" val="1771779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737130"/>
            <a:ext cx="7936613" cy="523220"/>
          </a:xfrm>
          <a:prstGeom prst="rect">
            <a:avLst/>
          </a:prstGeom>
          <a:noFill/>
        </p:spPr>
        <p:txBody>
          <a:bodyPr wrap="square" rtlCol="0">
            <a:spAutoFit/>
          </a:bodyPr>
          <a:lstStyle/>
          <a:p>
            <a:r>
              <a:rPr lang="en-US" sz="2800" err="1">
                <a:latin typeface="Dyslexie" panose="02000000000000000000" pitchFamily="2" charset="0"/>
              </a:rPr>
              <a:t>Maths</a:t>
            </a:r>
            <a:endParaRPr lang="en-GB" sz="2800">
              <a:solidFill>
                <a:srgbClr val="000080"/>
              </a:solidFill>
              <a:latin typeface="Dyslexie" panose="02000000000000000000" pitchFamily="2" charset="0"/>
              <a:cs typeface="Times New Roman" pitchFamily="18" charset="0"/>
            </a:endParaRP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655192" y="1586056"/>
            <a:ext cx="7936613" cy="3416320"/>
          </a:xfrm>
          <a:prstGeom prst="rect">
            <a:avLst/>
          </a:prstGeom>
          <a:noFill/>
        </p:spPr>
        <p:txBody>
          <a:bodyPr wrap="square" rtlCol="0">
            <a:noAutofit/>
          </a:bodyPr>
          <a:lstStyle/>
          <a:p>
            <a:pPr marL="285750" indent="-285750">
              <a:buFont typeface="Arial" panose="020B0604020202020204" pitchFamily="34" charset="0"/>
              <a:buChar char="•"/>
            </a:pPr>
            <a:r>
              <a:rPr lang="en-US">
                <a:latin typeface="Dyslexie" panose="02000000000000000000" pitchFamily="2" charset="0"/>
              </a:rPr>
              <a:t>We teach </a:t>
            </a:r>
            <a:r>
              <a:rPr lang="en-US" err="1">
                <a:latin typeface="Dyslexie" panose="02000000000000000000" pitchFamily="2" charset="0"/>
              </a:rPr>
              <a:t>Maths</a:t>
            </a:r>
            <a:r>
              <a:rPr lang="en-US">
                <a:latin typeface="Dyslexie" panose="02000000000000000000" pitchFamily="2" charset="0"/>
              </a:rPr>
              <a:t> following the mastery approach meaning that we focus on a deeper understanding of Mathematics. This gives children the opportunity to access the same content tailored to their needs.</a:t>
            </a:r>
          </a:p>
          <a:p>
            <a:pPr marL="285750" indent="-285750">
              <a:buFont typeface="Arial" panose="020B0604020202020204" pitchFamily="34" charset="0"/>
              <a:buChar char="•"/>
            </a:pPr>
            <a:endParaRPr lang="en-US">
              <a:latin typeface="Dyslexie" panose="02000000000000000000" pitchFamily="2" charset="0"/>
            </a:endParaRPr>
          </a:p>
          <a:p>
            <a:pPr marL="285750" indent="-285750">
              <a:buFont typeface="Arial" panose="020B0604020202020204" pitchFamily="34" charset="0"/>
              <a:buChar char="•"/>
            </a:pPr>
            <a:r>
              <a:rPr lang="en-US">
                <a:latin typeface="Dyslexie" panose="02000000000000000000" pitchFamily="2" charset="0"/>
              </a:rPr>
              <a:t>This approach also allows the children to explore the use of concrete, pictorial and abstract resources. </a:t>
            </a:r>
          </a:p>
          <a:p>
            <a:pPr marL="285750" indent="-285750">
              <a:buFont typeface="Arial" panose="020B0604020202020204" pitchFamily="34" charset="0"/>
              <a:buChar char="•"/>
            </a:pPr>
            <a:endParaRPr lang="en-US">
              <a:latin typeface="Dyslexie" panose="02000000000000000000" pitchFamily="2" charset="0"/>
            </a:endParaRPr>
          </a:p>
          <a:p>
            <a:pPr marL="285750" indent="-285750">
              <a:buFont typeface="Arial" panose="020B0604020202020204" pitchFamily="34" charset="0"/>
              <a:buChar char="•"/>
            </a:pPr>
            <a:r>
              <a:rPr lang="en-US">
                <a:latin typeface="Dyslexie" panose="02000000000000000000" pitchFamily="2" charset="0"/>
              </a:rPr>
              <a:t>In lessons we focus on fluency, reasoning and problem solving. </a:t>
            </a:r>
          </a:p>
          <a:p>
            <a:pPr marL="285750" indent="-285750">
              <a:buFont typeface="Arial" panose="020B0604020202020204" pitchFamily="34" charset="0"/>
              <a:buChar char="•"/>
            </a:pPr>
            <a:endParaRPr lang="en-US">
              <a:latin typeface="Dyslexie" panose="02000000000000000000" pitchFamily="2" charset="0"/>
            </a:endParaRPr>
          </a:p>
          <a:p>
            <a:pPr marL="285750" indent="-285750">
              <a:buFont typeface="Arial" panose="020B0604020202020204" pitchFamily="34" charset="0"/>
              <a:buChar char="•"/>
            </a:pPr>
            <a:r>
              <a:rPr lang="en-US">
                <a:latin typeface="Dyslexie" panose="02000000000000000000" pitchFamily="2" charset="0"/>
              </a:rPr>
              <a:t>Each Monday, along with spellings, the children will be teste on their timetable knowledge. This will be </a:t>
            </a:r>
            <a:r>
              <a:rPr lang="en-US" err="1">
                <a:latin typeface="Dyslexie" panose="02000000000000000000" pitchFamily="2" charset="0"/>
              </a:rPr>
              <a:t>personlised</a:t>
            </a:r>
            <a:r>
              <a:rPr lang="en-US">
                <a:latin typeface="Dyslexie" panose="02000000000000000000" pitchFamily="2" charset="0"/>
              </a:rPr>
              <a:t> to each child.</a:t>
            </a:r>
          </a:p>
        </p:txBody>
      </p:sp>
    </p:spTree>
    <p:extLst>
      <p:ext uri="{BB962C8B-B14F-4D97-AF65-F5344CB8AC3E}">
        <p14:creationId xmlns:p14="http://schemas.microsoft.com/office/powerpoint/2010/main" val="2449090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0" y="-29458"/>
            <a:ext cx="9144000" cy="6887458"/>
            <a:chOff x="0" y="-29458"/>
            <a:chExt cx="9144000" cy="6887458"/>
          </a:xfrm>
        </p:grpSpPr>
        <p:sp>
          <p:nvSpPr>
            <p:cNvPr id="19" name="Rectangle 18"/>
            <p:cNvSpPr/>
            <p:nvPr/>
          </p:nvSpPr>
          <p:spPr>
            <a:xfrm rot="10800000">
              <a:off x="0" y="5266394"/>
              <a:ext cx="9144000" cy="1591606"/>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78087"/>
              <a:ext cx="9144000" cy="4411412"/>
            </a:xfrm>
            <a:prstGeom prst="rect">
              <a:avLst/>
            </a:prstGeom>
            <a:gradFill flip="none" rotWithShape="1">
              <a:gsLst>
                <a:gs pos="100000">
                  <a:schemeClr val="accent4">
                    <a:alpha val="0"/>
                    <a:lumMod val="0"/>
                    <a:lumOff val="100000"/>
                  </a:schemeClr>
                </a:gs>
                <a:gs pos="0">
                  <a:schemeClr val="accent4">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olours.jpg"/>
            <p:cNvPicPr>
              <a:picLocks noChangeAspect="1"/>
            </p:cNvPicPr>
            <p:nvPr/>
          </p:nvPicPr>
          <p:blipFill>
            <a:blip r:embed="rId2"/>
            <a:stretch>
              <a:fillRect/>
            </a:stretch>
          </p:blipFill>
          <p:spPr>
            <a:xfrm>
              <a:off x="0" y="-29458"/>
              <a:ext cx="9144000" cy="215088"/>
            </a:xfrm>
            <a:prstGeom prst="rect">
              <a:avLst/>
            </a:prstGeom>
          </p:spPr>
        </p:pic>
      </p:grpSp>
      <p:sp>
        <p:nvSpPr>
          <p:cNvPr id="20" name="Rectangle 19"/>
          <p:cNvSpPr/>
          <p:nvPr/>
        </p:nvSpPr>
        <p:spPr>
          <a:xfrm>
            <a:off x="0" y="6111370"/>
            <a:ext cx="9144000" cy="360682"/>
          </a:xfrm>
          <a:prstGeom prst="rect">
            <a:avLst/>
          </a:prstGeom>
          <a:solidFill>
            <a:srgbClr val="4AB3ED"/>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02168" y="6174672"/>
            <a:ext cx="6746861" cy="246221"/>
          </a:xfrm>
          <a:prstGeom prst="rect">
            <a:avLst/>
          </a:prstGeom>
          <a:noFill/>
        </p:spPr>
        <p:txBody>
          <a:bodyPr wrap="square" rtlCol="0">
            <a:spAutoFit/>
          </a:bodyPr>
          <a:lstStyle/>
          <a:p>
            <a:r>
              <a:rPr lang="en-GB" sz="1000" b="1">
                <a:solidFill>
                  <a:schemeClr val="bg1"/>
                </a:solidFill>
                <a:latin typeface="Dyslexie" panose="02000000000000000000" pitchFamily="2" charset="0"/>
                <a:cs typeface="Times New Roman" pitchFamily="18" charset="0"/>
              </a:rPr>
              <a:t>SWANLAND PRIMARY SCHOOL  |  INFORMATION FOR PARENTS</a:t>
            </a:r>
            <a:endParaRPr lang="en-GB" sz="1000">
              <a:solidFill>
                <a:schemeClr val="bg1"/>
              </a:solidFill>
              <a:latin typeface="Dyslexie" panose="02000000000000000000" pitchFamily="2" charset="0"/>
              <a:cs typeface="Times New Roman" pitchFamily="18" charset="0"/>
            </a:endParaRPr>
          </a:p>
        </p:txBody>
      </p:sp>
      <p:sp>
        <p:nvSpPr>
          <p:cNvPr id="11" name="TextBox 10"/>
          <p:cNvSpPr txBox="1"/>
          <p:nvPr/>
        </p:nvSpPr>
        <p:spPr>
          <a:xfrm>
            <a:off x="655192" y="403481"/>
            <a:ext cx="7936613" cy="523220"/>
          </a:xfrm>
          <a:prstGeom prst="rect">
            <a:avLst/>
          </a:prstGeom>
          <a:noFill/>
        </p:spPr>
        <p:txBody>
          <a:bodyPr wrap="square" rtlCol="0">
            <a:spAutoFit/>
          </a:bodyPr>
          <a:lstStyle/>
          <a:p>
            <a:r>
              <a:rPr lang="en-GB" sz="2800">
                <a:latin typeface="Dyslexie" panose="02000000000000000000" pitchFamily="2" charset="0"/>
              </a:rPr>
              <a:t>Homework and PE</a:t>
            </a:r>
            <a:endParaRPr lang="en-GB" sz="2800">
              <a:solidFill>
                <a:srgbClr val="000080"/>
              </a:solidFill>
              <a:latin typeface="Dyslexie" panose="02000000000000000000" pitchFamily="2" charset="0"/>
              <a:cs typeface="Times New Roman" pitchFamily="18" charset="0"/>
            </a:endParaRPr>
          </a:p>
        </p:txBody>
      </p:sp>
      <p:grpSp>
        <p:nvGrpSpPr>
          <p:cNvPr id="5" name="Group 4"/>
          <p:cNvGrpSpPr/>
          <p:nvPr/>
        </p:nvGrpSpPr>
        <p:grpSpPr>
          <a:xfrm>
            <a:off x="425209" y="5893519"/>
            <a:ext cx="737522" cy="737522"/>
            <a:chOff x="8004246" y="5830784"/>
            <a:chExt cx="862992" cy="862992"/>
          </a:xfrm>
        </p:grpSpPr>
        <p:pic>
          <p:nvPicPr>
            <p:cNvPr id="18" name="Picture 17" descr="swanps-logo.png"/>
            <p:cNvPicPr>
              <a:picLocks noChangeAspect="1"/>
            </p:cNvPicPr>
            <p:nvPr/>
          </p:nvPicPr>
          <p:blipFill>
            <a:blip r:embed="rId3"/>
            <a:stretch>
              <a:fillRect/>
            </a:stretch>
          </p:blipFill>
          <p:spPr>
            <a:xfrm>
              <a:off x="8050392" y="5876931"/>
              <a:ext cx="770700" cy="770699"/>
            </a:xfrm>
            <a:prstGeom prst="rect">
              <a:avLst/>
            </a:prstGeom>
          </p:spPr>
        </p:pic>
        <p:sp>
          <p:nvSpPr>
            <p:cNvPr id="4" name="Oval 3"/>
            <p:cNvSpPr/>
            <p:nvPr/>
          </p:nvSpPr>
          <p:spPr>
            <a:xfrm>
              <a:off x="8004246" y="5830784"/>
              <a:ext cx="862992" cy="862992"/>
            </a:xfrm>
            <a:prstGeom prst="ellipse">
              <a:avLst/>
            </a:prstGeom>
            <a:noFill/>
            <a:ln>
              <a:solidFill>
                <a:srgbClr val="4AB3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
        <p:nvSpPr>
          <p:cNvPr id="22" name="TextBox 21"/>
          <p:cNvSpPr txBox="1"/>
          <p:nvPr/>
        </p:nvSpPr>
        <p:spPr>
          <a:xfrm>
            <a:off x="655192" y="895198"/>
            <a:ext cx="8031608" cy="5018040"/>
          </a:xfrm>
          <a:prstGeom prst="rect">
            <a:avLst/>
          </a:prstGeom>
          <a:noFill/>
        </p:spPr>
        <p:txBody>
          <a:bodyPr wrap="square" rtlCol="0">
            <a:noAutofit/>
          </a:bodyPr>
          <a:lstStyle/>
          <a:p>
            <a:r>
              <a:rPr lang="en-GB" b="1" u="sng">
                <a:latin typeface="Dyslexie" panose="02000000000000000000" pitchFamily="2" charset="0"/>
              </a:rPr>
              <a:t>Homework</a:t>
            </a:r>
          </a:p>
          <a:p>
            <a:endParaRPr lang="en-GB" b="1" u="sng">
              <a:latin typeface="Dyslexie" panose="02000000000000000000" pitchFamily="2" charset="0"/>
            </a:endParaRPr>
          </a:p>
          <a:p>
            <a:pPr marL="457200" indent="-457200">
              <a:buFont typeface="Arial" panose="020B0604020202020204" pitchFamily="34" charset="0"/>
              <a:buChar char="•"/>
            </a:pPr>
            <a:r>
              <a:rPr lang="en-GB">
                <a:latin typeface="Dyslexie" panose="02000000000000000000" pitchFamily="2" charset="0"/>
              </a:rPr>
              <a:t>Reading 3X a week- Checked </a:t>
            </a:r>
            <a:r>
              <a:rPr lang="en-GB" b="1">
                <a:latin typeface="Dyslexie" panose="02000000000000000000" pitchFamily="2" charset="0"/>
              </a:rPr>
              <a:t>Monday</a:t>
            </a:r>
            <a:r>
              <a:rPr lang="en-GB">
                <a:latin typeface="Dyslexie" panose="02000000000000000000" pitchFamily="2" charset="0"/>
              </a:rPr>
              <a:t> </a:t>
            </a:r>
          </a:p>
          <a:p>
            <a:pPr marL="457200" indent="-457200">
              <a:buFont typeface="Arial" panose="020B0604020202020204" pitchFamily="34" charset="0"/>
              <a:buChar char="•"/>
            </a:pPr>
            <a:r>
              <a:rPr lang="en-GB">
                <a:latin typeface="Dyslexie" panose="02000000000000000000" pitchFamily="2" charset="0"/>
              </a:rPr>
              <a:t>Spellings due in </a:t>
            </a:r>
            <a:r>
              <a:rPr lang="en-GB" b="1">
                <a:latin typeface="Dyslexie" panose="02000000000000000000" pitchFamily="2" charset="0"/>
              </a:rPr>
              <a:t>Monday</a:t>
            </a:r>
            <a:r>
              <a:rPr lang="en-GB">
                <a:latin typeface="Dyslexie" panose="02000000000000000000" pitchFamily="2" charset="0"/>
              </a:rPr>
              <a:t> </a:t>
            </a:r>
          </a:p>
          <a:p>
            <a:pPr marL="457200" indent="-457200">
              <a:buFont typeface="Arial" panose="020B0604020202020204" pitchFamily="34" charset="0"/>
              <a:buChar char="•"/>
            </a:pPr>
            <a:r>
              <a:rPr lang="en-GB">
                <a:latin typeface="Dyslexie" panose="02000000000000000000" pitchFamily="2" charset="0"/>
              </a:rPr>
              <a:t>1-60 and Beat That due in </a:t>
            </a:r>
            <a:r>
              <a:rPr lang="en-GB" b="1">
                <a:latin typeface="Dyslexie" panose="02000000000000000000" pitchFamily="2" charset="0"/>
              </a:rPr>
              <a:t>Friday</a:t>
            </a:r>
            <a:r>
              <a:rPr lang="en-GB">
                <a:latin typeface="Dyslexie" panose="02000000000000000000" pitchFamily="2" charset="0"/>
              </a:rPr>
              <a:t> </a:t>
            </a:r>
          </a:p>
          <a:p>
            <a:endParaRPr lang="en-GB" b="1" u="sng">
              <a:latin typeface="Dyslexie" panose="02000000000000000000" pitchFamily="2" charset="0"/>
            </a:endParaRPr>
          </a:p>
          <a:p>
            <a:endParaRPr lang="en-GB" b="1" u="sng">
              <a:latin typeface="Dyslexie" panose="02000000000000000000" pitchFamily="2" charset="0"/>
            </a:endParaRPr>
          </a:p>
          <a:p>
            <a:r>
              <a:rPr lang="en-GB" b="1" u="sng">
                <a:latin typeface="Dyslexie" panose="02000000000000000000" pitchFamily="2" charset="0"/>
              </a:rPr>
              <a:t>PE</a:t>
            </a:r>
          </a:p>
          <a:p>
            <a:pPr marL="457200" indent="-457200">
              <a:buFont typeface="Arial" panose="020B0604020202020204" pitchFamily="34" charset="0"/>
              <a:buChar char="•"/>
            </a:pPr>
            <a:r>
              <a:rPr lang="en-GB">
                <a:latin typeface="Dyslexie" panose="02000000000000000000" pitchFamily="2" charset="0"/>
              </a:rPr>
              <a:t>Autumn Term 1 5DR Monday and Tuesday</a:t>
            </a:r>
          </a:p>
          <a:p>
            <a:r>
              <a:rPr lang="en-GB">
                <a:latin typeface="Dyslexie" panose="02000000000000000000" pitchFamily="2" charset="0"/>
              </a:rPr>
              <a:t> 		5LG Monday and Wednesday</a:t>
            </a:r>
          </a:p>
          <a:p>
            <a:pPr marL="457200" indent="-457200">
              <a:buFont typeface="Arial" panose="020B0604020202020204" pitchFamily="34" charset="0"/>
              <a:buChar char="•"/>
            </a:pPr>
            <a:r>
              <a:rPr lang="en-GB">
                <a:latin typeface="Dyslexie" panose="02000000000000000000" pitchFamily="2" charset="0"/>
              </a:rPr>
              <a:t>Autumn Term 2 5DR Monday and Wednesday</a:t>
            </a:r>
          </a:p>
          <a:p>
            <a:r>
              <a:rPr lang="en-GB">
                <a:latin typeface="Dyslexie" panose="02000000000000000000" pitchFamily="2" charset="0"/>
              </a:rPr>
              <a:t>		5LG Monday and Tuesday</a:t>
            </a:r>
          </a:p>
          <a:p>
            <a:r>
              <a:rPr lang="en-GB">
                <a:latin typeface="Dyslexie" panose="02000000000000000000" pitchFamily="2" charset="0"/>
              </a:rPr>
              <a:t>- always have outdoor PE kit in school (including spare socks). </a:t>
            </a:r>
          </a:p>
          <a:p>
            <a:endParaRPr lang="en-GB">
              <a:latin typeface="Dyslexie" panose="02000000000000000000" pitchFamily="2" charset="0"/>
            </a:endParaRPr>
          </a:p>
          <a:p>
            <a:endParaRPr lang="en-GB">
              <a:latin typeface="Dyslexie" panose="02000000000000000000" pitchFamily="2" charset="0"/>
            </a:endParaRPr>
          </a:p>
        </p:txBody>
      </p:sp>
    </p:spTree>
    <p:extLst>
      <p:ext uri="{BB962C8B-B14F-4D97-AF65-F5344CB8AC3E}">
        <p14:creationId xmlns:p14="http://schemas.microsoft.com/office/powerpoint/2010/main" val="27818822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274b114-41f7-4d39-8705-57e910b1cf87">
      <Terms xmlns="http://schemas.microsoft.com/office/infopath/2007/PartnerControls"/>
    </lcf76f155ced4ddcb4097134ff3c332f>
    <TaxCatchAll xmlns="62f0de61-8336-4505-9955-bbd31d80b35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55A0B366C00F4EB860A37B825D6BF0" ma:contentTypeVersion="18" ma:contentTypeDescription="Create a new document." ma:contentTypeScope="" ma:versionID="90a3da328c155a5a3d1c533bdc502463">
  <xsd:schema xmlns:xsd="http://www.w3.org/2001/XMLSchema" xmlns:xs="http://www.w3.org/2001/XMLSchema" xmlns:p="http://schemas.microsoft.com/office/2006/metadata/properties" xmlns:ns2="f274b114-41f7-4d39-8705-57e910b1cf87" xmlns:ns3="62f0de61-8336-4505-9955-bbd31d80b35e" targetNamespace="http://schemas.microsoft.com/office/2006/metadata/properties" ma:root="true" ma:fieldsID="c3e28977fa28b6b8b6ef603d9f854f71" ns2:_="" ns3:_="">
    <xsd:import namespace="f274b114-41f7-4d39-8705-57e910b1cf87"/>
    <xsd:import namespace="62f0de61-8336-4505-9955-bbd31d80b35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4b114-41f7-4d39-8705-57e910b1cf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9fbbf1a-8375-4f3a-8c86-3cfdb55d04e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f0de61-8336-4505-9955-bbd31d80b35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995244-7fe7-40d5-b800-6ff0d96a9f56}" ma:internalName="TaxCatchAll" ma:showField="CatchAllData" ma:web="62f0de61-8336-4505-9955-bbd31d80b3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63DCFB-4719-45CC-962E-78460C0655E3}">
  <ds:schemaRefs>
    <ds:schemaRef ds:uri="http://schemas.microsoft.com/sharepoint/v3/contenttype/forms"/>
  </ds:schemaRefs>
</ds:datastoreItem>
</file>

<file path=customXml/itemProps2.xml><?xml version="1.0" encoding="utf-8"?>
<ds:datastoreItem xmlns:ds="http://schemas.openxmlformats.org/officeDocument/2006/customXml" ds:itemID="{0329A22E-67AC-4CD3-87D1-D2F7CFC3C027}">
  <ds:schemaRefs>
    <ds:schemaRef ds:uri="62f0de61-8336-4505-9955-bbd31d80b35e"/>
    <ds:schemaRef ds:uri="f274b114-41f7-4d39-8705-57e910b1cf8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7E92AF6-129E-479C-85B5-A9CC87CA6EFA}">
  <ds:schemaRefs>
    <ds:schemaRef ds:uri="62f0de61-8336-4505-9955-bbd31d80b35e"/>
    <ds:schemaRef ds:uri="f274b114-41f7-4d39-8705-57e910b1cf8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888</Words>
  <Application>Microsoft Office PowerPoint</Application>
  <PresentationFormat>On-screen Show (4:3)</PresentationFormat>
  <Paragraphs>139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Dyslexie</vt:lpstr>
      <vt:lpstr>Twinkl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Crook</dc:creator>
  <cp:lastModifiedBy>Sally Patrick</cp:lastModifiedBy>
  <cp:revision>2</cp:revision>
  <dcterms:created xsi:type="dcterms:W3CDTF">2016-11-02T06:32:00Z</dcterms:created>
  <dcterms:modified xsi:type="dcterms:W3CDTF">2025-04-04T11:46:02Z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0x0101002E55A0B366C00F4EB860A37B825D6BF0</vt:lpwstr>
  </property>
  <property fmtid="{D5CDD505-2E9C-101B-9397-08002B2CF9AE}" pid="3" name="MediaServiceImageTags">
    <vt:lpwstr/>
  </property>
</Properties>
</file>